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5" autoAdjust="0"/>
    <p:restoredTop sz="94660"/>
  </p:normalViewPr>
  <p:slideViewPr>
    <p:cSldViewPr>
      <p:cViewPr varScale="1">
        <p:scale>
          <a:sx n="86" d="100"/>
          <a:sy n="86" d="100"/>
        </p:scale>
        <p:origin x="-11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0605660-06A6-46D3-A9F0-58C1916D60F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0605660-06A6-46D3-A9F0-58C1916D60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DAC66F-0F7A-4B91-B32B-6BC045625E42}"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05660-06A6-46D3-A9F0-58C1916D60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9DAC66F-0F7A-4B91-B32B-6BC045625E42}" type="datetimeFigureOut">
              <a:rPr lang="en-US" smtClean="0"/>
              <a:pPr/>
              <a:t>11/27/2012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0605660-06A6-46D3-A9F0-58C1916D60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oc.gov/pictures/item/2009630657/"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oc.gov/pictures/item/npc2008000116/"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hdl.loc.gov/loc.rbc/lprbscsm.scsm1488" TargetMode="Externa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dl.loc.gov/loc.rbc/lprbscsm.scsm1440"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oc.gov/pictures/item/2009630654/"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dl.loc.gov/loc.rbc/lprbscsm.scsm0646" TargetMode="Externa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oc.gov/pictures/item/2004664400/"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oc.gov/pictures/item/2006680102/"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oc.gov/pictures/item/2009630674/"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oc.gov/pictures/item/2009630652/"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a:t>
            </a:r>
            <a:endParaRPr lang="en-US" dirty="0"/>
          </a:p>
        </p:txBody>
      </p:sp>
      <p:sp>
        <p:nvSpPr>
          <p:cNvPr id="3" name="Subtitle 2"/>
          <p:cNvSpPr>
            <a:spLocks noGrp="1"/>
          </p:cNvSpPr>
          <p:nvPr>
            <p:ph type="subTitle" idx="1"/>
          </p:nvPr>
        </p:nvSpPr>
        <p:spPr/>
        <p:txBody>
          <a:bodyPr/>
          <a:lstStyle/>
          <a:p>
            <a:r>
              <a:rPr lang="en-US" dirty="0" smtClean="0"/>
              <a:t>Trevor Addis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a10368_150px.jpg"/>
          <p:cNvPicPr>
            <a:picLocks noGrp="1" noChangeAspect="1"/>
          </p:cNvPicPr>
          <p:nvPr>
            <p:ph idx="1"/>
          </p:nvPr>
        </p:nvPicPr>
        <p:blipFill>
          <a:blip r:embed="rId2" cstate="print"/>
          <a:stretch>
            <a:fillRect/>
          </a:stretch>
        </p:blipFill>
        <p:spPr>
          <a:xfrm>
            <a:off x="3200400" y="152400"/>
            <a:ext cx="2571750" cy="3297115"/>
          </a:xfrm>
        </p:spPr>
      </p:pic>
      <p:sp>
        <p:nvSpPr>
          <p:cNvPr id="5" name="Rectangle 4"/>
          <p:cNvSpPr/>
          <p:nvPr/>
        </p:nvSpPr>
        <p:spPr>
          <a:xfrm>
            <a:off x="3048000" y="3657600"/>
            <a:ext cx="2840842" cy="369332"/>
          </a:xfrm>
          <a:prstGeom prst="rect">
            <a:avLst/>
          </a:prstGeom>
        </p:spPr>
        <p:txBody>
          <a:bodyPr wrap="none">
            <a:spAutoFit/>
          </a:bodyPr>
          <a:lstStyle/>
          <a:p>
            <a:r>
              <a:rPr lang="en-US" dirty="0" smtClean="0"/>
              <a:t>[1859 Oct. 4, printed later]</a:t>
            </a:r>
            <a:endParaRPr lang="en-US" dirty="0"/>
          </a:p>
        </p:txBody>
      </p:sp>
      <p:sp>
        <p:nvSpPr>
          <p:cNvPr id="6" name="Rectangle 5"/>
          <p:cNvSpPr/>
          <p:nvPr/>
        </p:nvSpPr>
        <p:spPr>
          <a:xfrm>
            <a:off x="2438400" y="4343400"/>
            <a:ext cx="4572000" cy="646331"/>
          </a:xfrm>
          <a:prstGeom prst="rect">
            <a:avLst/>
          </a:prstGeom>
        </p:spPr>
        <p:txBody>
          <a:bodyPr>
            <a:spAutoFit/>
          </a:bodyPr>
          <a:lstStyle/>
          <a:p>
            <a:r>
              <a:rPr lang="en-US" dirty="0" smtClean="0">
                <a:hlinkClick r:id="rId3"/>
              </a:rPr>
              <a:t>http://www.loc.gov/pictures/item/2009630657</a:t>
            </a:r>
            <a:r>
              <a:rPr lang="en-US" dirty="0" smtClean="0">
                <a:hlinkClick r:id="rId3"/>
              </a:rPr>
              <a:t>/</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9616_150px.jpg"/>
          <p:cNvPicPr>
            <a:picLocks noGrp="1" noChangeAspect="1"/>
          </p:cNvPicPr>
          <p:nvPr>
            <p:ph idx="1"/>
          </p:nvPr>
        </p:nvPicPr>
        <p:blipFill>
          <a:blip r:embed="rId2" cstate="print"/>
          <a:stretch>
            <a:fillRect/>
          </a:stretch>
        </p:blipFill>
        <p:spPr>
          <a:xfrm>
            <a:off x="3505200" y="381000"/>
            <a:ext cx="1993900" cy="2718955"/>
          </a:xfrm>
        </p:spPr>
      </p:pic>
      <p:sp>
        <p:nvSpPr>
          <p:cNvPr id="5" name="Rectangle 4"/>
          <p:cNvSpPr/>
          <p:nvPr/>
        </p:nvSpPr>
        <p:spPr>
          <a:xfrm>
            <a:off x="4219980" y="3244334"/>
            <a:ext cx="704039" cy="369332"/>
          </a:xfrm>
          <a:prstGeom prst="rect">
            <a:avLst/>
          </a:prstGeom>
        </p:spPr>
        <p:txBody>
          <a:bodyPr wrap="none">
            <a:spAutoFit/>
          </a:bodyPr>
          <a:lstStyle/>
          <a:p>
            <a:r>
              <a:rPr lang="en-US" dirty="0" smtClean="0"/>
              <a:t>1847.</a:t>
            </a:r>
            <a:endParaRPr lang="en-US" dirty="0"/>
          </a:p>
        </p:txBody>
      </p:sp>
      <p:sp>
        <p:nvSpPr>
          <p:cNvPr id="6" name="Rectangle 5"/>
          <p:cNvSpPr/>
          <p:nvPr/>
        </p:nvSpPr>
        <p:spPr>
          <a:xfrm>
            <a:off x="2514600" y="3810000"/>
            <a:ext cx="4572000" cy="646331"/>
          </a:xfrm>
          <a:prstGeom prst="rect">
            <a:avLst/>
          </a:prstGeom>
        </p:spPr>
        <p:txBody>
          <a:bodyPr>
            <a:spAutoFit/>
          </a:bodyPr>
          <a:lstStyle/>
          <a:p>
            <a:r>
              <a:rPr lang="en-US" dirty="0" smtClean="0">
                <a:hlinkClick r:id="rId3"/>
              </a:rPr>
              <a:t>http://www.loc.gov/pictures/item/npc2008000116</a:t>
            </a:r>
            <a:r>
              <a:rPr lang="en-US" dirty="0" smtClean="0">
                <a:hlinkClick r:id="rId3"/>
              </a:rPr>
              <a:t>/</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tagxedo</a:t>
            </a:r>
            <a:endParaRPr lang="en-US" dirty="0"/>
          </a:p>
        </p:txBody>
      </p:sp>
      <p:pic>
        <p:nvPicPr>
          <p:cNvPr id="4" name="Content Placeholder 3" descr="Capture.PNG"/>
          <p:cNvPicPr>
            <a:picLocks noGrp="1" noChangeAspect="1"/>
          </p:cNvPicPr>
          <p:nvPr>
            <p:ph idx="1"/>
          </p:nvPr>
        </p:nvPicPr>
        <p:blipFill>
          <a:blip r:embed="rId2" cstate="print"/>
          <a:stretch>
            <a:fillRect/>
          </a:stretch>
        </p:blipFill>
        <p:spPr>
          <a:xfrm>
            <a:off x="2801975" y="1600200"/>
            <a:ext cx="3540049" cy="47085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Attorney's </a:t>
            </a:r>
            <a:r>
              <a:rPr lang="en-US" dirty="0"/>
              <a:t>Notes in People </a:t>
            </a:r>
            <a:r>
              <a:rPr lang="en-US" dirty="0" smtClean="0"/>
              <a:t>v. McGregor </a:t>
            </a:r>
            <a:r>
              <a:rPr lang="en-US" dirty="0"/>
              <a:t>&amp; </a:t>
            </a:r>
            <a:r>
              <a:rPr lang="en-US" dirty="0" smtClean="0"/>
              <a:t>Lawrence</a:t>
            </a:r>
            <a:endParaRPr lang="en-US" dirty="0"/>
          </a:p>
        </p:txBody>
      </p:sp>
      <p:pic>
        <p:nvPicPr>
          <p:cNvPr id="4" name="Content Placeholder 3" descr="001t.gif"/>
          <p:cNvPicPr>
            <a:picLocks noGrp="1" noChangeAspect="1"/>
          </p:cNvPicPr>
          <p:nvPr>
            <p:ph idx="1"/>
          </p:nvPr>
        </p:nvPicPr>
        <p:blipFill>
          <a:blip r:embed="rId2" cstate="print"/>
          <a:stretch>
            <a:fillRect/>
          </a:stretch>
        </p:blipFill>
        <p:spPr>
          <a:xfrm>
            <a:off x="457200" y="1524000"/>
            <a:ext cx="2847975" cy="4670679"/>
          </a:xfrm>
        </p:spPr>
      </p:pic>
      <p:sp>
        <p:nvSpPr>
          <p:cNvPr id="5" name="TextBox 4"/>
          <p:cNvSpPr txBox="1"/>
          <p:nvPr/>
        </p:nvSpPr>
        <p:spPr>
          <a:xfrm>
            <a:off x="3886200" y="2057400"/>
            <a:ext cx="4648200" cy="4524315"/>
          </a:xfrm>
          <a:prstGeom prst="rect">
            <a:avLst/>
          </a:prstGeom>
          <a:noFill/>
        </p:spPr>
        <p:txBody>
          <a:bodyPr wrap="square" rtlCol="0">
            <a:spAutoFit/>
          </a:bodyPr>
          <a:lstStyle/>
          <a:p>
            <a:r>
              <a:rPr lang="en-US" b="1" dirty="0"/>
              <a:t>Created/Published</a:t>
            </a:r>
          </a:p>
          <a:p>
            <a:r>
              <a:rPr lang="en-US" dirty="0"/>
              <a:t>October 29, 1858</a:t>
            </a:r>
            <a:br>
              <a:rPr lang="en-US" dirty="0"/>
            </a:br>
            <a:r>
              <a:rPr lang="en-US" dirty="0"/>
              <a:t>Illinois</a:t>
            </a:r>
          </a:p>
          <a:p>
            <a:r>
              <a:rPr lang="en-US" dirty="0" smtClean="0"/>
              <a:t>Summary</a:t>
            </a:r>
            <a:r>
              <a:rPr lang="en-US" dirty="0"/>
              <a:t>: The state's attorney indicted McGregor for forgery. Lawrence signed as a surety on McGregor's recognizance bond. McGregor failed to appear, and the court ruled that McGregor had forfeited the recognizance. The state's attorney sued McGregor and Lawrence to recover the $100 penalty on the bond. Lawrence retained Lincoln and claimed that there was a variance between the record of judgment and the writ of </a:t>
            </a:r>
            <a:r>
              <a:rPr lang="en-US" dirty="0" err="1"/>
              <a:t>scire</a:t>
            </a:r>
            <a:r>
              <a:rPr lang="en-US" dirty="0"/>
              <a:t> </a:t>
            </a:r>
            <a:r>
              <a:rPr lang="en-US" dirty="0" err="1"/>
              <a:t>facias</a:t>
            </a:r>
            <a:r>
              <a:rPr lang="en-US" dirty="0"/>
              <a:t>. The court quashed the writ of </a:t>
            </a:r>
            <a:r>
              <a:rPr lang="en-US" dirty="0" err="1"/>
              <a:t>scire</a:t>
            </a:r>
            <a:r>
              <a:rPr lang="en-US" dirty="0"/>
              <a:t> </a:t>
            </a:r>
            <a:r>
              <a:rPr lang="en-US" dirty="0" err="1"/>
              <a:t>facias</a:t>
            </a:r>
            <a:r>
              <a:rPr lang="en-US" dirty="0"/>
              <a:t> and continued the case. The resolution of the case is unknown.</a:t>
            </a:r>
          </a:p>
        </p:txBody>
      </p:sp>
      <p:sp>
        <p:nvSpPr>
          <p:cNvPr id="8" name="TextBox 7"/>
          <p:cNvSpPr txBox="1"/>
          <p:nvPr/>
        </p:nvSpPr>
        <p:spPr>
          <a:xfrm>
            <a:off x="5257800" y="1447800"/>
            <a:ext cx="2971800" cy="646331"/>
          </a:xfrm>
          <a:prstGeom prst="rect">
            <a:avLst/>
          </a:prstGeom>
          <a:noFill/>
        </p:spPr>
        <p:txBody>
          <a:bodyPr wrap="square" rtlCol="0">
            <a:spAutoFit/>
          </a:bodyPr>
          <a:lstStyle/>
          <a:p>
            <a:pPr lvl="0" fontAlgn="base">
              <a:spcBef>
                <a:spcPct val="0"/>
              </a:spcBef>
              <a:spcAft>
                <a:spcPct val="0"/>
              </a:spcAft>
            </a:pPr>
            <a:r>
              <a:rPr kumimoji="0" lang="en-US"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hlinkClick r:id="rId3"/>
              </a:rPr>
              <a:t>http://hdl.loc.gov/loc.rbc/lprbscsm.scsm1488</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Affidavit in Young v. Littler</a:t>
            </a:r>
            <a:endParaRPr lang="en-US" dirty="0"/>
          </a:p>
        </p:txBody>
      </p:sp>
      <p:pic>
        <p:nvPicPr>
          <p:cNvPr id="4" name="Content Placeholder 3" descr="002t.gif"/>
          <p:cNvPicPr>
            <a:picLocks noGrp="1" noChangeAspect="1"/>
          </p:cNvPicPr>
          <p:nvPr>
            <p:ph idx="1"/>
          </p:nvPr>
        </p:nvPicPr>
        <p:blipFill>
          <a:blip r:embed="rId2" cstate="print"/>
          <a:stretch>
            <a:fillRect/>
          </a:stretch>
        </p:blipFill>
        <p:spPr>
          <a:xfrm>
            <a:off x="457200" y="1676400"/>
            <a:ext cx="2743200" cy="4535424"/>
          </a:xfrm>
        </p:spPr>
      </p:pic>
      <p:sp>
        <p:nvSpPr>
          <p:cNvPr id="5" name="TextBox 4"/>
          <p:cNvSpPr txBox="1"/>
          <p:nvPr/>
        </p:nvSpPr>
        <p:spPr>
          <a:xfrm>
            <a:off x="3657600" y="2057400"/>
            <a:ext cx="4572000" cy="3693319"/>
          </a:xfrm>
          <a:prstGeom prst="rect">
            <a:avLst/>
          </a:prstGeom>
          <a:noFill/>
        </p:spPr>
        <p:txBody>
          <a:bodyPr wrap="square" rtlCol="0">
            <a:spAutoFit/>
          </a:bodyPr>
          <a:lstStyle/>
          <a:p>
            <a:r>
              <a:rPr lang="en-US" b="1" dirty="0"/>
              <a:t>Created/Published</a:t>
            </a:r>
          </a:p>
          <a:p>
            <a:r>
              <a:rPr lang="en-US" dirty="0"/>
              <a:t>May, 1850</a:t>
            </a:r>
            <a:br>
              <a:rPr lang="en-US" dirty="0"/>
            </a:br>
            <a:r>
              <a:rPr lang="en-US" dirty="0"/>
              <a:t>Vermilion County, </a:t>
            </a:r>
            <a:r>
              <a:rPr lang="en-US" dirty="0" smtClean="0"/>
              <a:t>Illinois</a:t>
            </a:r>
          </a:p>
          <a:p>
            <a:endParaRPr lang="en-US" dirty="0" smtClean="0"/>
          </a:p>
          <a:p>
            <a:r>
              <a:rPr lang="en-US" dirty="0" smtClean="0"/>
              <a:t>Summary</a:t>
            </a:r>
            <a:r>
              <a:rPr lang="en-US" dirty="0"/>
              <a:t>: Young sued Littler for $1,000 for assault and battery. The fight occurred on Young's property after Littler claimed that a hog belonged to him. Littler, represented by Lincoln, pleaded self-defense and claimed that Young had tried to assault him with a gun and a club. Young died, and his attorney abated the case.</a:t>
            </a:r>
          </a:p>
        </p:txBody>
      </p:sp>
      <p:sp>
        <p:nvSpPr>
          <p:cNvPr id="8" name="TextBox 7"/>
          <p:cNvSpPr txBox="1"/>
          <p:nvPr/>
        </p:nvSpPr>
        <p:spPr>
          <a:xfrm>
            <a:off x="3657600" y="5638800"/>
            <a:ext cx="4724400" cy="646331"/>
          </a:xfrm>
          <a:prstGeom prst="rect">
            <a:avLst/>
          </a:prstGeom>
          <a:noFill/>
        </p:spPr>
        <p:txBody>
          <a:bodyPr wrap="square" rtlCol="0">
            <a:spAutoFit/>
          </a:bodyPr>
          <a:lstStyle/>
          <a:p>
            <a:pPr lvl="0" fontAlgn="base">
              <a:spcBef>
                <a:spcPct val="0"/>
              </a:spcBef>
              <a:spcAft>
                <a:spcPct val="0"/>
              </a:spcAft>
            </a:pPr>
            <a:r>
              <a:rPr kumimoji="0" lang="en-US"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hlinkClick r:id="rId3"/>
              </a:rPr>
              <a:t>http://hdl.loc.gov/loc.rbc/lprbscsm.scsm1440</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a25451_150px.jpg"/>
          <p:cNvPicPr>
            <a:picLocks noGrp="1" noChangeAspect="1"/>
          </p:cNvPicPr>
          <p:nvPr>
            <p:ph idx="1"/>
          </p:nvPr>
        </p:nvPicPr>
        <p:blipFill>
          <a:blip r:embed="rId2" cstate="print"/>
          <a:stretch>
            <a:fillRect/>
          </a:stretch>
        </p:blipFill>
        <p:spPr>
          <a:xfrm>
            <a:off x="2983909" y="298392"/>
            <a:ext cx="2743200" cy="3429000"/>
          </a:xfrm>
        </p:spPr>
      </p:pic>
      <p:sp>
        <p:nvSpPr>
          <p:cNvPr id="5" name="TextBox 4"/>
          <p:cNvSpPr txBox="1"/>
          <p:nvPr/>
        </p:nvSpPr>
        <p:spPr>
          <a:xfrm>
            <a:off x="1905000" y="3886200"/>
            <a:ext cx="5029200" cy="2031325"/>
          </a:xfrm>
          <a:prstGeom prst="rect">
            <a:avLst/>
          </a:prstGeom>
          <a:noFill/>
        </p:spPr>
        <p:txBody>
          <a:bodyPr wrap="square" rtlCol="0">
            <a:spAutoFit/>
          </a:bodyPr>
          <a:lstStyle/>
          <a:p>
            <a:r>
              <a:rPr lang="en-US" dirty="0" smtClean="0"/>
              <a:t>Photo shows Abraham Lincoln in an image that was widely reproduced on presidential campaign </a:t>
            </a:r>
            <a:r>
              <a:rPr lang="en-US" dirty="0" err="1" smtClean="0"/>
              <a:t>ribbins</a:t>
            </a:r>
            <a:r>
              <a:rPr lang="en-US" dirty="0" smtClean="0"/>
              <a:t> in 1860. Lincoln reportedly liked the photograph and often signed prints for admirers. (Source: </a:t>
            </a:r>
            <a:r>
              <a:rPr lang="en-US" dirty="0" err="1" smtClean="0"/>
              <a:t>Ostendorf</a:t>
            </a:r>
            <a:r>
              <a:rPr lang="en-US" dirty="0" smtClean="0"/>
              <a:t>, p. 29)</a:t>
            </a:r>
          </a:p>
          <a:p>
            <a:endParaRPr lang="en-US" dirty="0" smtClean="0"/>
          </a:p>
          <a:p>
            <a:r>
              <a:rPr lang="en-US" dirty="0" smtClean="0"/>
              <a:t>[probably 1858, copied later]</a:t>
            </a:r>
            <a:endParaRPr lang="en-US" dirty="0"/>
          </a:p>
        </p:txBody>
      </p:sp>
      <p:sp>
        <p:nvSpPr>
          <p:cNvPr id="6" name="Rectangle 5"/>
          <p:cNvSpPr/>
          <p:nvPr/>
        </p:nvSpPr>
        <p:spPr>
          <a:xfrm>
            <a:off x="1600200" y="5867400"/>
            <a:ext cx="4572000" cy="646331"/>
          </a:xfrm>
          <a:prstGeom prst="rect">
            <a:avLst/>
          </a:prstGeom>
        </p:spPr>
        <p:txBody>
          <a:bodyPr>
            <a:spAutoFit/>
          </a:bodyPr>
          <a:lstStyle/>
          <a:p>
            <a:r>
              <a:rPr lang="en-US" u="sng" dirty="0">
                <a:hlinkClick r:id="rId3"/>
              </a:rPr>
              <a:t>http://www.loc.gov/pictures/item/2009630654/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003t.gif"/>
          <p:cNvPicPr>
            <a:picLocks noGrp="1" noChangeAspect="1"/>
          </p:cNvPicPr>
          <p:nvPr>
            <p:ph idx="1"/>
          </p:nvPr>
        </p:nvPicPr>
        <p:blipFill>
          <a:blip r:embed="rId2" cstate="print"/>
          <a:stretch>
            <a:fillRect/>
          </a:stretch>
        </p:blipFill>
        <p:spPr>
          <a:xfrm>
            <a:off x="2819400" y="609600"/>
            <a:ext cx="2847975" cy="4063111"/>
          </a:xfrm>
        </p:spPr>
      </p:pic>
      <p:sp>
        <p:nvSpPr>
          <p:cNvPr id="5" name="TextBox 4"/>
          <p:cNvSpPr txBox="1"/>
          <p:nvPr/>
        </p:nvSpPr>
        <p:spPr>
          <a:xfrm>
            <a:off x="1219200" y="4953000"/>
            <a:ext cx="7086600" cy="1754326"/>
          </a:xfrm>
          <a:prstGeom prst="rect">
            <a:avLst/>
          </a:prstGeom>
          <a:noFill/>
        </p:spPr>
        <p:txBody>
          <a:bodyPr wrap="square" rtlCol="0">
            <a:spAutoFit/>
          </a:bodyPr>
          <a:lstStyle/>
          <a:p>
            <a:r>
              <a:rPr lang="en-US" dirty="0"/>
              <a:t>Full-length portrait. The original was "begun in Washington in the fall of 1864 and completed the following spring at Frankfort-on-Main." Wilson, R. R. Lincoln in portraiture, New York, 1935</a:t>
            </a:r>
            <a:r>
              <a:rPr lang="en-US" dirty="0" smtClean="0"/>
              <a:t>.</a:t>
            </a:r>
          </a:p>
          <a:p>
            <a:endParaRPr lang="en-US" dirty="0"/>
          </a:p>
          <a:p>
            <a:r>
              <a:rPr lang="en-US" dirty="0"/>
              <a:t/>
            </a:r>
            <a:br>
              <a:rPr lang="en-US" dirty="0"/>
            </a:br>
            <a:endParaRPr lang="en-US" dirty="0"/>
          </a:p>
        </p:txBody>
      </p:sp>
      <p:sp>
        <p:nvSpPr>
          <p:cNvPr id="11" name="TextBox 10"/>
          <p:cNvSpPr txBox="1"/>
          <p:nvPr/>
        </p:nvSpPr>
        <p:spPr>
          <a:xfrm>
            <a:off x="228600" y="2667000"/>
            <a:ext cx="2438400" cy="923330"/>
          </a:xfrm>
          <a:prstGeom prst="rect">
            <a:avLst/>
          </a:prstGeom>
          <a:noFill/>
        </p:spPr>
        <p:txBody>
          <a:bodyPr wrap="square" rtlCol="0">
            <a:spAutoFit/>
          </a:bodyPr>
          <a:lstStyle/>
          <a:p>
            <a:pPr lvl="0" fontAlgn="base">
              <a:spcBef>
                <a:spcPct val="0"/>
              </a:spcBef>
              <a:spcAft>
                <a:spcPct val="0"/>
              </a:spcAft>
            </a:pPr>
            <a:r>
              <a:rPr kumimoji="0" lang="en-US"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hlinkClick r:id="rId3"/>
              </a:rPr>
              <a:t>http://hdl.loc.gov/loc.rbc/lprbscsm.scsm0646</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3g02439_150px.jpg"/>
          <p:cNvPicPr>
            <a:picLocks noGrp="1" noChangeAspect="1"/>
          </p:cNvPicPr>
          <p:nvPr>
            <p:ph idx="1"/>
          </p:nvPr>
        </p:nvPicPr>
        <p:blipFill>
          <a:blip r:embed="rId2" cstate="print"/>
          <a:stretch>
            <a:fillRect/>
          </a:stretch>
        </p:blipFill>
        <p:spPr>
          <a:xfrm>
            <a:off x="3352800" y="533400"/>
            <a:ext cx="2193692" cy="2697162"/>
          </a:xfrm>
        </p:spPr>
      </p:pic>
      <p:sp>
        <p:nvSpPr>
          <p:cNvPr id="7" name="Rectangle 6"/>
          <p:cNvSpPr/>
          <p:nvPr/>
        </p:nvSpPr>
        <p:spPr>
          <a:xfrm>
            <a:off x="2950402" y="3244334"/>
            <a:ext cx="3243196" cy="369332"/>
          </a:xfrm>
          <a:prstGeom prst="rect">
            <a:avLst/>
          </a:prstGeom>
        </p:spPr>
        <p:txBody>
          <a:bodyPr wrap="none">
            <a:spAutoFit/>
          </a:bodyPr>
          <a:lstStyle/>
          <a:p>
            <a:r>
              <a:rPr lang="en-US" dirty="0" smtClean="0"/>
              <a:t>[Springfield, Ill., 1846 or 1847]</a:t>
            </a:r>
            <a:endParaRPr lang="en-US" dirty="0"/>
          </a:p>
        </p:txBody>
      </p:sp>
      <p:sp>
        <p:nvSpPr>
          <p:cNvPr id="8" name="Rectangle 7"/>
          <p:cNvSpPr/>
          <p:nvPr/>
        </p:nvSpPr>
        <p:spPr>
          <a:xfrm>
            <a:off x="2286000" y="3733800"/>
            <a:ext cx="4572000" cy="1477328"/>
          </a:xfrm>
          <a:prstGeom prst="rect">
            <a:avLst/>
          </a:prstGeom>
        </p:spPr>
        <p:txBody>
          <a:bodyPr>
            <a:spAutoFit/>
          </a:bodyPr>
          <a:lstStyle/>
          <a:p>
            <a:r>
              <a:rPr lang="en-US" dirty="0" smtClean="0"/>
              <a:t>This daguerreotype is the earliest-known photograph of Abraham Lincoln, taken at age 37 when he was a frontier lawyer in Springfield and Congressman-elect from Illinois. (Source: </a:t>
            </a:r>
            <a:r>
              <a:rPr lang="en-US" dirty="0" err="1" smtClean="0"/>
              <a:t>Ostendorf</a:t>
            </a:r>
            <a:r>
              <a:rPr lang="en-US" dirty="0" smtClean="0"/>
              <a:t>, p. 4)</a:t>
            </a:r>
            <a:endParaRPr lang="en-US" dirty="0"/>
          </a:p>
        </p:txBody>
      </p:sp>
      <p:sp>
        <p:nvSpPr>
          <p:cNvPr id="9" name="Rectangle 8"/>
          <p:cNvSpPr/>
          <p:nvPr/>
        </p:nvSpPr>
        <p:spPr>
          <a:xfrm>
            <a:off x="2133600" y="5334000"/>
            <a:ext cx="4572000" cy="646331"/>
          </a:xfrm>
          <a:prstGeom prst="rect">
            <a:avLst/>
          </a:prstGeom>
        </p:spPr>
        <p:txBody>
          <a:bodyPr>
            <a:spAutoFit/>
          </a:bodyPr>
          <a:lstStyle/>
          <a:p>
            <a:r>
              <a:rPr lang="en-US" u="sng" dirty="0">
                <a:hlinkClick r:id="rId3"/>
              </a:rPr>
              <a:t>http://www.loc.gov/pictures/item/2004664400/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03472_150px.jpg"/>
          <p:cNvPicPr>
            <a:picLocks noGrp="1" noChangeAspect="1"/>
          </p:cNvPicPr>
          <p:nvPr>
            <p:ph idx="1"/>
          </p:nvPr>
        </p:nvPicPr>
        <p:blipFill>
          <a:blip r:embed="rId2" cstate="print"/>
          <a:stretch>
            <a:fillRect/>
          </a:stretch>
        </p:blipFill>
        <p:spPr>
          <a:xfrm>
            <a:off x="3581400" y="381000"/>
            <a:ext cx="1981200" cy="2629911"/>
          </a:xfrm>
        </p:spPr>
      </p:pic>
      <p:sp>
        <p:nvSpPr>
          <p:cNvPr id="5" name="Rectangle 4"/>
          <p:cNvSpPr/>
          <p:nvPr/>
        </p:nvSpPr>
        <p:spPr>
          <a:xfrm>
            <a:off x="2286000" y="3105835"/>
            <a:ext cx="4572000" cy="646331"/>
          </a:xfrm>
          <a:prstGeom prst="rect">
            <a:avLst/>
          </a:prstGeom>
        </p:spPr>
        <p:txBody>
          <a:bodyPr>
            <a:spAutoFit/>
          </a:bodyPr>
          <a:lstStyle/>
          <a:p>
            <a:r>
              <a:rPr lang="en-US" dirty="0" smtClean="0"/>
              <a:t>Print showing Abraham Lincoln, head-and-shoulders portrait, facing right.</a:t>
            </a:r>
            <a:endParaRPr lang="en-US" dirty="0"/>
          </a:p>
        </p:txBody>
      </p:sp>
      <p:sp>
        <p:nvSpPr>
          <p:cNvPr id="6" name="Rectangle 5"/>
          <p:cNvSpPr/>
          <p:nvPr/>
        </p:nvSpPr>
        <p:spPr>
          <a:xfrm>
            <a:off x="1905000" y="3886200"/>
            <a:ext cx="4572000" cy="923330"/>
          </a:xfrm>
          <a:prstGeom prst="rect">
            <a:avLst/>
          </a:prstGeom>
        </p:spPr>
        <p:txBody>
          <a:bodyPr>
            <a:spAutoFit/>
          </a:bodyPr>
          <a:lstStyle/>
          <a:p>
            <a:r>
              <a:rPr lang="en-US" dirty="0" smtClean="0"/>
              <a:t>Boston : Thayer &amp; Eldridge, Publishers for N.E. States, c1860 (Boston : J.H. </a:t>
            </a:r>
            <a:r>
              <a:rPr lang="en-US" dirty="0" err="1" smtClean="0"/>
              <a:t>Bufford's</a:t>
            </a:r>
            <a:r>
              <a:rPr lang="en-US" dirty="0" smtClean="0"/>
              <a:t> Lith. 313 Washington St.)</a:t>
            </a:r>
            <a:endParaRPr lang="en-US" dirty="0"/>
          </a:p>
        </p:txBody>
      </p:sp>
      <p:sp>
        <p:nvSpPr>
          <p:cNvPr id="7" name="Rectangle 6"/>
          <p:cNvSpPr/>
          <p:nvPr/>
        </p:nvSpPr>
        <p:spPr>
          <a:xfrm>
            <a:off x="2057400" y="4953000"/>
            <a:ext cx="4572000" cy="646331"/>
          </a:xfrm>
          <a:prstGeom prst="rect">
            <a:avLst/>
          </a:prstGeom>
        </p:spPr>
        <p:txBody>
          <a:bodyPr>
            <a:spAutoFit/>
          </a:bodyPr>
          <a:lstStyle/>
          <a:p>
            <a:r>
              <a:rPr lang="en-US" dirty="0" smtClean="0">
                <a:hlinkClick r:id="rId3"/>
              </a:rPr>
              <a:t>http://www.loc.gov/pictures/item/2006680102</a:t>
            </a:r>
            <a:r>
              <a:rPr lang="en-US" dirty="0" smtClean="0">
                <a:hlinkClick r:id="rId3"/>
              </a:rPr>
              <a:t>/</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descr="3a24133_150px.jpg"/>
          <p:cNvPicPr>
            <a:picLocks noGrp="1" noChangeAspect="1"/>
          </p:cNvPicPr>
          <p:nvPr>
            <p:ph idx="1"/>
          </p:nvPr>
        </p:nvPicPr>
        <p:blipFill>
          <a:blip r:embed="rId2" cstate="print"/>
          <a:stretch>
            <a:fillRect/>
          </a:stretch>
        </p:blipFill>
        <p:spPr>
          <a:xfrm>
            <a:off x="3581400" y="533400"/>
            <a:ext cx="1905000" cy="2421610"/>
          </a:xfrm>
        </p:spPr>
      </p:pic>
      <p:sp>
        <p:nvSpPr>
          <p:cNvPr id="9" name="Rectangle 8"/>
          <p:cNvSpPr/>
          <p:nvPr/>
        </p:nvSpPr>
        <p:spPr>
          <a:xfrm>
            <a:off x="2286000" y="3048000"/>
            <a:ext cx="4572000" cy="2862322"/>
          </a:xfrm>
          <a:prstGeom prst="rect">
            <a:avLst/>
          </a:prstGeom>
        </p:spPr>
        <p:txBody>
          <a:bodyPr>
            <a:spAutoFit/>
          </a:bodyPr>
          <a:lstStyle/>
          <a:p>
            <a:r>
              <a:rPr lang="en-US" dirty="0" smtClean="0"/>
              <a:t>Reproduction of photo of Lincoln made from a negative taken in Springfield, Illinois, by Alexander </a:t>
            </a:r>
            <a:r>
              <a:rPr lang="en-US" dirty="0" err="1" smtClean="0"/>
              <a:t>Hesler</a:t>
            </a:r>
            <a:r>
              <a:rPr lang="en-US" dirty="0" smtClean="0"/>
              <a:t> on June 3, 1860. One of several poses from that day. "Wrote Lincoln's law partner, William H. Herndon, 'There is the peculiar curve of the lower lip, the lone mole on the right cheek, and a pose of the head so essentially </a:t>
            </a:r>
            <a:r>
              <a:rPr lang="en-US" dirty="0" err="1" smtClean="0"/>
              <a:t>Lincolnian</a:t>
            </a:r>
            <a:r>
              <a:rPr lang="en-US" dirty="0" smtClean="0"/>
              <a:t>; no other artist has ever caught it.'" (Source: </a:t>
            </a:r>
            <a:r>
              <a:rPr lang="en-US" dirty="0" err="1" smtClean="0"/>
              <a:t>Ostendorf</a:t>
            </a:r>
            <a:r>
              <a:rPr lang="en-US" dirty="0" smtClean="0"/>
              <a:t>, p. 46)</a:t>
            </a:r>
            <a:endParaRPr lang="en-US" dirty="0"/>
          </a:p>
        </p:txBody>
      </p:sp>
      <p:sp>
        <p:nvSpPr>
          <p:cNvPr id="10" name="Rectangle 9"/>
          <p:cNvSpPr/>
          <p:nvPr/>
        </p:nvSpPr>
        <p:spPr>
          <a:xfrm>
            <a:off x="2133600" y="5791200"/>
            <a:ext cx="4572000" cy="646331"/>
          </a:xfrm>
          <a:prstGeom prst="rect">
            <a:avLst/>
          </a:prstGeom>
        </p:spPr>
        <p:txBody>
          <a:bodyPr>
            <a:spAutoFit/>
          </a:bodyPr>
          <a:lstStyle/>
          <a:p>
            <a:r>
              <a:rPr lang="en-US" dirty="0" smtClean="0"/>
              <a:t>[c1899 and c1909, from a photo taken in 1860]</a:t>
            </a:r>
            <a:endParaRPr lang="en-US" dirty="0"/>
          </a:p>
        </p:txBody>
      </p:sp>
      <p:sp>
        <p:nvSpPr>
          <p:cNvPr id="11" name="Rectangle 10"/>
          <p:cNvSpPr/>
          <p:nvPr/>
        </p:nvSpPr>
        <p:spPr>
          <a:xfrm>
            <a:off x="5638800" y="1524000"/>
            <a:ext cx="2209800" cy="923330"/>
          </a:xfrm>
          <a:prstGeom prst="rect">
            <a:avLst/>
          </a:prstGeom>
        </p:spPr>
        <p:txBody>
          <a:bodyPr wrap="square">
            <a:spAutoFit/>
          </a:bodyPr>
          <a:lstStyle/>
          <a:p>
            <a:r>
              <a:rPr lang="en-US" dirty="0" smtClean="0">
                <a:hlinkClick r:id="rId3"/>
              </a:rPr>
              <a:t>http://www.loc.gov/pictures/item/2009630674</a:t>
            </a:r>
            <a:r>
              <a:rPr lang="en-US" dirty="0" smtClean="0">
                <a:hlinkClick r:id="rId3"/>
              </a:rPr>
              <a:t>/</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a55057_150px.jpg"/>
          <p:cNvPicPr>
            <a:picLocks noGrp="1" noChangeAspect="1"/>
          </p:cNvPicPr>
          <p:nvPr>
            <p:ph idx="1"/>
          </p:nvPr>
        </p:nvPicPr>
        <p:blipFill>
          <a:blip r:embed="rId2" cstate="print"/>
          <a:stretch>
            <a:fillRect/>
          </a:stretch>
        </p:blipFill>
        <p:spPr>
          <a:xfrm>
            <a:off x="3276600" y="152400"/>
            <a:ext cx="2609850" cy="3182744"/>
          </a:xfrm>
        </p:spPr>
      </p:pic>
      <p:sp>
        <p:nvSpPr>
          <p:cNvPr id="5" name="Rectangle 4"/>
          <p:cNvSpPr/>
          <p:nvPr/>
        </p:nvSpPr>
        <p:spPr>
          <a:xfrm>
            <a:off x="2438400" y="3352800"/>
            <a:ext cx="4572000" cy="1754326"/>
          </a:xfrm>
          <a:prstGeom prst="rect">
            <a:avLst/>
          </a:prstGeom>
        </p:spPr>
        <p:txBody>
          <a:bodyPr>
            <a:spAutoFit/>
          </a:bodyPr>
          <a:lstStyle/>
          <a:p>
            <a:r>
              <a:rPr lang="en-US" dirty="0" smtClean="0"/>
              <a:t>Photo shows Abraham Lincoln in an image that was widely reproduced on presidential campaign ribbons in 1860. Lincoln reportedly liked the photograph and often signed prints for admirers. (Source: </a:t>
            </a:r>
            <a:r>
              <a:rPr lang="en-US" dirty="0" err="1" smtClean="0"/>
              <a:t>Ostendorf</a:t>
            </a:r>
            <a:r>
              <a:rPr lang="en-US" dirty="0" smtClean="0"/>
              <a:t>, p. 29)</a:t>
            </a:r>
            <a:endParaRPr lang="en-US" dirty="0"/>
          </a:p>
        </p:txBody>
      </p:sp>
      <p:sp>
        <p:nvSpPr>
          <p:cNvPr id="6" name="Rectangle 5"/>
          <p:cNvSpPr/>
          <p:nvPr/>
        </p:nvSpPr>
        <p:spPr>
          <a:xfrm>
            <a:off x="2514600" y="5105400"/>
            <a:ext cx="3103735" cy="369332"/>
          </a:xfrm>
          <a:prstGeom prst="rect">
            <a:avLst/>
          </a:prstGeom>
        </p:spPr>
        <p:txBody>
          <a:bodyPr wrap="none">
            <a:spAutoFit/>
          </a:bodyPr>
          <a:lstStyle/>
          <a:p>
            <a:r>
              <a:rPr lang="en-US" dirty="0" smtClean="0"/>
              <a:t>[probably 1858, copied later]</a:t>
            </a:r>
            <a:endParaRPr lang="en-US" dirty="0"/>
          </a:p>
        </p:txBody>
      </p:sp>
      <p:sp>
        <p:nvSpPr>
          <p:cNvPr id="7" name="Rectangle 6"/>
          <p:cNvSpPr/>
          <p:nvPr/>
        </p:nvSpPr>
        <p:spPr>
          <a:xfrm>
            <a:off x="2057400" y="5486400"/>
            <a:ext cx="4572000" cy="646331"/>
          </a:xfrm>
          <a:prstGeom prst="rect">
            <a:avLst/>
          </a:prstGeom>
        </p:spPr>
        <p:txBody>
          <a:bodyPr>
            <a:spAutoFit/>
          </a:bodyPr>
          <a:lstStyle/>
          <a:p>
            <a:r>
              <a:rPr lang="en-US" dirty="0" smtClean="0">
                <a:hlinkClick r:id="rId3"/>
              </a:rPr>
              <a:t>http://www.loc.gov/pictures/item/2009630652</a:t>
            </a:r>
            <a:r>
              <a:rPr lang="en-US" dirty="0" smtClean="0">
                <a:hlinkClick r:id="rId3"/>
              </a:rPr>
              <a:t>/</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54</TotalTime>
  <Words>387</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Lincoln </vt:lpstr>
      <vt:lpstr>Attorney's Notes in People v. McGregor &amp; Lawrence</vt:lpstr>
      <vt:lpstr>Affidavit in Young v. Littler</vt:lpstr>
      <vt:lpstr>Slide 4</vt:lpstr>
      <vt:lpstr>Slide 5</vt:lpstr>
      <vt:lpstr>Slide 6</vt:lpstr>
      <vt:lpstr>Slide 7</vt:lpstr>
      <vt:lpstr>Slide 8</vt:lpstr>
      <vt:lpstr>Slide 9</vt:lpstr>
      <vt:lpstr>Slide 10</vt:lpstr>
      <vt:lpstr>Slide 11</vt:lpstr>
      <vt:lpstr>tagxedo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dc:title>
  <dc:creator>Windows User</dc:creator>
  <cp:lastModifiedBy>Windows User</cp:lastModifiedBy>
  <cp:revision>6</cp:revision>
  <dcterms:created xsi:type="dcterms:W3CDTF">2012-11-26T19:26:29Z</dcterms:created>
  <dcterms:modified xsi:type="dcterms:W3CDTF">2012-11-27T19:54:17Z</dcterms:modified>
</cp:coreProperties>
</file>