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56" r:id="rId2"/>
    <p:sldId id="261" r:id="rId3"/>
    <p:sldId id="262" r:id="rId4"/>
    <p:sldId id="263" r:id="rId5"/>
    <p:sldId id="257" r:id="rId6"/>
    <p:sldId id="258" r:id="rId7"/>
    <p:sldId id="259" r:id="rId8"/>
    <p:sldId id="260"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8DD26-E640-4AE7-A4FC-DD82F2CFF227}" type="datetimeFigureOut">
              <a:rPr lang="en-US" smtClean="0"/>
              <a:t>11/20/2012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DE750B-CF63-48AC-BEE8-30406284095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DE750B-CF63-48AC-BEE8-304062840957}"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28ACBB3-AA54-4142-B960-36E2AD62DAA5}" type="datetimeFigureOut">
              <a:rPr lang="en-US" smtClean="0"/>
              <a:pPr/>
              <a:t>11/20/2012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B0F524F-3466-467E-81DE-47D333B036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8ACBB3-AA54-4142-B960-36E2AD62DAA5}"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0F524F-3466-467E-81DE-47D333B036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8ACBB3-AA54-4142-B960-36E2AD62DAA5}"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0F524F-3466-467E-81DE-47D333B036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28ACBB3-AA54-4142-B960-36E2AD62DAA5}"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0F524F-3466-467E-81DE-47D333B036C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28ACBB3-AA54-4142-B960-36E2AD62DAA5}" type="datetimeFigureOut">
              <a:rPr lang="en-US" smtClean="0"/>
              <a:pPr/>
              <a:t>11/20/2012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B0F524F-3466-467E-81DE-47D333B036C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28ACBB3-AA54-4142-B960-36E2AD62DAA5}" type="datetimeFigureOut">
              <a:rPr lang="en-US" smtClean="0"/>
              <a:pPr/>
              <a:t>11/20/2012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0F524F-3466-467E-81DE-47D333B036C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28ACBB3-AA54-4142-B960-36E2AD62DAA5}" type="datetimeFigureOut">
              <a:rPr lang="en-US" smtClean="0"/>
              <a:pPr/>
              <a:t>11/20/2012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B0F524F-3466-467E-81DE-47D333B036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28ACBB3-AA54-4142-B960-36E2AD62DAA5}" type="datetimeFigureOut">
              <a:rPr lang="en-US" smtClean="0"/>
              <a:pPr/>
              <a:t>11/20/2012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B0F524F-3466-467E-81DE-47D333B036C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28ACBB3-AA54-4142-B960-36E2AD62DAA5}" type="datetimeFigureOut">
              <a:rPr lang="en-US" smtClean="0"/>
              <a:pPr/>
              <a:t>11/20/2012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B0F524F-3466-467E-81DE-47D333B036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28ACBB3-AA54-4142-B960-36E2AD62DAA5}" type="datetimeFigureOut">
              <a:rPr lang="en-US" smtClean="0"/>
              <a:pPr/>
              <a:t>11/20/2012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B0F524F-3466-467E-81DE-47D333B036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28ACBB3-AA54-4142-B960-36E2AD62DAA5}" type="datetimeFigureOut">
              <a:rPr lang="en-US" smtClean="0"/>
              <a:pPr/>
              <a:t>11/20/2012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B0F524F-3466-467E-81DE-47D333B036C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28ACBB3-AA54-4142-B960-36E2AD62DAA5}" type="datetimeFigureOut">
              <a:rPr lang="en-US" smtClean="0"/>
              <a:pPr/>
              <a:t>11/20/2012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0F524F-3466-467E-81DE-47D333B036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loc.gov/pictures/related/?fi=name&amp;q=Lee%2C%20Russell%2C%201903-1986"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oc.gov/pictures/related/?fi=name&amp;q=Lee%2C%20Russell%2C%201903-1986"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oc.gov/pictures/related/?fi=name&amp;q=Hesler%2C%20Alexander%2C%201823-1895"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oc.gov/pictures/related/?fi=name&amp;q=Shaw%2C%20William" TargetMode="External"/><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memory.loc.gov/cgi-bin/query/S?ammem/scsmbib:@FIELD(AUTHOR+@od1(+lincoln,+abraham+))" TargetMode="External"/><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hyperlink" Target="http://hdl.loc.gov/loc.rbc/lprbscsm.scsm1415"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memory.loc.gov/cgi-bin/ampage?collId=lprbscsm&amp;fileName=scsm1450/lprbscsmscsm1450.db&amp;recNum=0&amp;itemLink=h?ammem/scsmbib:@field(DOCID+@lit(scsm001450))" TargetMode="External"/><Relationship Id="rId2" Type="http://schemas.openxmlformats.org/officeDocument/2006/relationships/hyperlink" Target="http://hdl.loc.gov/loc.rbc/lprbscsm.scsm1450" TargetMode="External"/><Relationship Id="rId1" Type="http://schemas.openxmlformats.org/officeDocument/2006/relationships/slideLayout" Target="../slideLayouts/slideLayout2.xml"/><Relationship Id="rId6" Type="http://schemas.openxmlformats.org/officeDocument/2006/relationships/hyperlink" Target="http://memory.loc.gov/cgi-bin/query/S?ammem/scsmbib:@FIELD(AUTHOR+@od1(+cherry,+charles+))" TargetMode="External"/><Relationship Id="rId5" Type="http://schemas.openxmlformats.org/officeDocument/2006/relationships/hyperlink" Target="http://memory.loc.gov/cgi-bin/query/S?ammem/scsmbib:@FIELD(AUTHOR+@od1(+lincoln,+abraham+))" TargetMode="Externa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hyperlink" Target="http://memory.loc.gov/cgi-bin/query/S?ammem/scsmbib:@FIELD(AUTHOR+@od1(+lincoln,+abraham+))" TargetMode="External"/><Relationship Id="rId2" Type="http://schemas.openxmlformats.org/officeDocument/2006/relationships/hyperlink" Target="http://hdl.loc.gov/loc.rbc/lprbscsm.scsm1474" TargetMode="Externa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hyperlink" Target="http://memory.loc.gov/cgi-bin/ampage?collId=lprbscsm&amp;fileName=scsm1474/lprbscsmscsm1474.db&amp;recNum=0&amp;itemLink=h?ammem/scsmbib:@field(DOCID+@lit(scsm001474))" TargetMode="External"/><Relationship Id="rId4" Type="http://schemas.openxmlformats.org/officeDocument/2006/relationships/hyperlink" Target="http://memory.loc.gov/cgi-bin/query/S?ammem/scsmbib:@FIELD(AUTHOR+@od1(+neldon?+))"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loc.gov/pictures/related/?fi=name&amp;q=Joslin,%20Amon%20T."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loc.gov/pictures/related/?fi=name&amp;q=Jackson,%20Calvin,%20fl.%201858-1882"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loc.gov/pictures/related/?fi=name&amp;q=J.H.%20Bufford's%20Lith." TargetMode="External"/><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hyperlink" Target="http://www.loc.gov/pictures/related/?fi=name&amp;q=Barry,%20Charles%20A.,%201830-1892" TargetMode="External"/><Relationship Id="rId4" Type="http://schemas.openxmlformats.org/officeDocument/2006/relationships/hyperlink" Target="http://www.loc.gov/pictures/related/?fi=name&amp;q=Baker,%20Joseph%20E.,%20ca.%201837-1914"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loc.gov/pictures/related/?fi=name&amp;q=Shepherd,%20Nicholas%20H."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Abraham Lincoln</a:t>
            </a:r>
            <a:endParaRPr lang="en-US" dirty="0"/>
          </a:p>
        </p:txBody>
      </p:sp>
      <p:sp>
        <p:nvSpPr>
          <p:cNvPr id="3" name="Subtitle 2"/>
          <p:cNvSpPr>
            <a:spLocks noGrp="1"/>
          </p:cNvSpPr>
          <p:nvPr>
            <p:ph type="subTitle" idx="1"/>
          </p:nvPr>
        </p:nvSpPr>
        <p:spPr/>
        <p:txBody>
          <a:bodyPr/>
          <a:lstStyle/>
          <a:p>
            <a:r>
              <a:rPr lang="en-US" dirty="0" smtClean="0"/>
              <a:t> By:Tiarra Scott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c51242_150px.jpg"/>
          <p:cNvPicPr>
            <a:picLocks noGrp="1" noChangeAspect="1"/>
          </p:cNvPicPr>
          <p:nvPr>
            <p:ph idx="1"/>
          </p:nvPr>
        </p:nvPicPr>
        <p:blipFill>
          <a:blip r:embed="rId2" cstate="print"/>
          <a:stretch>
            <a:fillRect/>
          </a:stretch>
        </p:blipFill>
        <p:spPr>
          <a:xfrm>
            <a:off x="4114800" y="1676400"/>
            <a:ext cx="3789726" cy="2753868"/>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5" name="Rectangle 4"/>
          <p:cNvSpPr/>
          <p:nvPr/>
        </p:nvSpPr>
        <p:spPr>
          <a:xfrm>
            <a:off x="381000" y="609600"/>
            <a:ext cx="4038600" cy="2308324"/>
          </a:xfrm>
          <a:prstGeom prst="rect">
            <a:avLst/>
          </a:prstGeom>
        </p:spPr>
        <p:txBody>
          <a:bodyPr wrap="square">
            <a:spAutoFit/>
          </a:bodyPr>
          <a:lstStyle/>
          <a:p>
            <a:r>
              <a:rPr lang="en-US" b="1" dirty="0" smtClean="0"/>
              <a:t>Title: </a:t>
            </a:r>
            <a:r>
              <a:rPr lang="en-US" dirty="0" smtClean="0"/>
              <a:t>The Posey Building of </a:t>
            </a:r>
            <a:r>
              <a:rPr lang="en-US" dirty="0" err="1" smtClean="0"/>
              <a:t>Shawneetown</a:t>
            </a:r>
            <a:r>
              <a:rPr lang="en-US" dirty="0" smtClean="0"/>
              <a:t>, Illinois, in which Abraham Lincoln and Robert Ingersoll had law offices</a:t>
            </a:r>
            <a:endParaRPr lang="en-US" b="1" dirty="0" smtClean="0"/>
          </a:p>
          <a:p>
            <a:r>
              <a:rPr lang="en-US" b="1" dirty="0" smtClean="0"/>
              <a:t>Creator(s): </a:t>
            </a:r>
            <a:r>
              <a:rPr lang="en-US" u="sng" dirty="0" smtClean="0">
                <a:hlinkClick r:id="rId3"/>
              </a:rPr>
              <a:t>Lee, Russell, 1903-1986</a:t>
            </a:r>
            <a:r>
              <a:rPr lang="en-US" dirty="0" smtClean="0"/>
              <a:t>, photographer</a:t>
            </a:r>
            <a:endParaRPr lang="en-US" b="1" dirty="0" smtClean="0"/>
          </a:p>
          <a:p>
            <a:r>
              <a:rPr lang="en-US" b="1" dirty="0" smtClean="0"/>
              <a:t>Date Created/Published: </a:t>
            </a:r>
            <a:r>
              <a:rPr lang="en-US" dirty="0" smtClean="0"/>
              <a:t>1937 Apr.</a:t>
            </a:r>
            <a:endParaRPr lang="en-US" b="1" dirty="0"/>
          </a:p>
        </p:txBody>
      </p:sp>
      <p:sp>
        <p:nvSpPr>
          <p:cNvPr id="6" name="Rectangle 5"/>
          <p:cNvSpPr/>
          <p:nvPr/>
        </p:nvSpPr>
        <p:spPr>
          <a:xfrm rot="20918504">
            <a:off x="304800" y="4572000"/>
            <a:ext cx="4572000" cy="923330"/>
          </a:xfrm>
          <a:prstGeom prst="rect">
            <a:avLst/>
          </a:prstGeom>
        </p:spPr>
        <p:txBody>
          <a:bodyPr>
            <a:spAutoFit/>
          </a:bodyPr>
          <a:lstStyle/>
          <a:p>
            <a:r>
              <a:rPr lang="en-US" b="1" dirty="0" smtClean="0"/>
              <a:t>Bookmark This Record: </a:t>
            </a:r>
            <a:r>
              <a:rPr lang="en-US" dirty="0" smtClean="0"/>
              <a:t/>
            </a:r>
            <a:br>
              <a:rPr lang="en-US" dirty="0" smtClean="0"/>
            </a:br>
            <a:r>
              <a:rPr lang="en-US" b="1" dirty="0" smtClean="0"/>
              <a:t>   </a:t>
            </a:r>
            <a:r>
              <a:rPr lang="en-US" dirty="0" smtClean="0"/>
              <a:t>http://www.loc.gov/pictures/item/fsa1998022486/PP/</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8c51243_150px.jpg"/>
          <p:cNvPicPr>
            <a:picLocks noGrp="1" noChangeAspect="1"/>
          </p:cNvPicPr>
          <p:nvPr>
            <p:ph idx="1"/>
          </p:nvPr>
        </p:nvPicPr>
        <p:blipFill>
          <a:blip r:embed="rId2" cstate="print"/>
          <a:stretch>
            <a:fillRect/>
          </a:stretch>
        </p:blipFill>
        <p:spPr>
          <a:xfrm>
            <a:off x="321578" y="774700"/>
            <a:ext cx="3547844" cy="25781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Rectangle 5"/>
          <p:cNvSpPr/>
          <p:nvPr/>
        </p:nvSpPr>
        <p:spPr>
          <a:xfrm>
            <a:off x="4419600" y="762000"/>
            <a:ext cx="4572000" cy="2585323"/>
          </a:xfrm>
          <a:prstGeom prst="rect">
            <a:avLst/>
          </a:prstGeom>
        </p:spPr>
        <p:txBody>
          <a:bodyPr wrap="square">
            <a:spAutoFit/>
          </a:bodyPr>
          <a:lstStyle/>
          <a:p>
            <a:r>
              <a:rPr lang="en-US" b="1" dirty="0" smtClean="0"/>
              <a:t>Title: </a:t>
            </a:r>
            <a:r>
              <a:rPr lang="en-US" dirty="0" smtClean="0"/>
              <a:t>An old grocery building and the Posey Building where Abraham Lincoln and Robert Ingersoll had law offices. </a:t>
            </a:r>
            <a:r>
              <a:rPr lang="en-US" dirty="0" err="1" smtClean="0"/>
              <a:t>Shawneetown</a:t>
            </a:r>
            <a:r>
              <a:rPr lang="en-US" dirty="0" smtClean="0"/>
              <a:t>, Illinois</a:t>
            </a:r>
            <a:endParaRPr lang="en-US" b="1" dirty="0" smtClean="0"/>
          </a:p>
          <a:p>
            <a:r>
              <a:rPr lang="en-US" b="1" dirty="0" smtClean="0"/>
              <a:t>Creator(s): </a:t>
            </a:r>
            <a:r>
              <a:rPr lang="en-US" u="sng" dirty="0" smtClean="0">
                <a:hlinkClick r:id="rId3"/>
              </a:rPr>
              <a:t>Lee, Russell, 1903-1986</a:t>
            </a:r>
            <a:r>
              <a:rPr lang="en-US" dirty="0" smtClean="0"/>
              <a:t>, photographer</a:t>
            </a:r>
            <a:endParaRPr lang="en-US" b="1" dirty="0" smtClean="0"/>
          </a:p>
          <a:p>
            <a:r>
              <a:rPr lang="en-US" b="1" dirty="0" smtClean="0"/>
              <a:t>Date Created/Published: </a:t>
            </a:r>
            <a:r>
              <a:rPr lang="en-US" dirty="0" smtClean="0"/>
              <a:t>1937 Apr.</a:t>
            </a:r>
            <a:endParaRPr lang="en-US" b="1" dirty="0" smtClean="0"/>
          </a:p>
          <a:p>
            <a:r>
              <a:rPr lang="en-US" dirty="0" smtClean="0"/>
              <a:t/>
            </a:r>
            <a:br>
              <a:rPr lang="en-US" dirty="0" smtClean="0"/>
            </a:br>
            <a:endParaRPr lang="en-US" dirty="0"/>
          </a:p>
        </p:txBody>
      </p:sp>
      <p:sp>
        <p:nvSpPr>
          <p:cNvPr id="7" name="Rectangle 6"/>
          <p:cNvSpPr/>
          <p:nvPr/>
        </p:nvSpPr>
        <p:spPr>
          <a:xfrm rot="486677">
            <a:off x="2819400" y="4343400"/>
            <a:ext cx="6019800" cy="923330"/>
          </a:xfrm>
          <a:prstGeom prst="rect">
            <a:avLst/>
          </a:prstGeom>
        </p:spPr>
        <p:txBody>
          <a:bodyPr wrap="square">
            <a:spAutoFit/>
          </a:bodyPr>
          <a:lstStyle/>
          <a:p>
            <a:r>
              <a:rPr lang="en-US" b="1" dirty="0" smtClean="0"/>
              <a:t>Bookmark This Record: </a:t>
            </a:r>
            <a:r>
              <a:rPr lang="en-US" dirty="0" smtClean="0"/>
              <a:t/>
            </a:r>
            <a:br>
              <a:rPr lang="en-US" dirty="0" smtClean="0"/>
            </a:br>
            <a:r>
              <a:rPr lang="en-US" b="1" dirty="0" smtClean="0"/>
              <a:t>   </a:t>
            </a:r>
            <a:r>
              <a:rPr lang="en-US" dirty="0" smtClean="0"/>
              <a:t>http://www.loc.gov/pictures/item/fsa1998022487/PP/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a09624_150px.jpg"/>
          <p:cNvPicPr>
            <a:picLocks noGrp="1" noChangeAspect="1"/>
          </p:cNvPicPr>
          <p:nvPr>
            <p:ph idx="1"/>
          </p:nvPr>
        </p:nvPicPr>
        <p:blipFill>
          <a:blip r:embed="rId2" cstate="print"/>
          <a:stretch>
            <a:fillRect/>
          </a:stretch>
        </p:blipFill>
        <p:spPr>
          <a:xfrm>
            <a:off x="5562600" y="152400"/>
            <a:ext cx="3276600" cy="431131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5" name="Rectangle 4"/>
          <p:cNvSpPr/>
          <p:nvPr/>
        </p:nvSpPr>
        <p:spPr>
          <a:xfrm>
            <a:off x="228600" y="533400"/>
            <a:ext cx="5334000" cy="3416320"/>
          </a:xfrm>
          <a:prstGeom prst="rect">
            <a:avLst/>
          </a:prstGeom>
        </p:spPr>
        <p:txBody>
          <a:bodyPr wrap="square">
            <a:spAutoFit/>
          </a:bodyPr>
          <a:lstStyle/>
          <a:p>
            <a:r>
              <a:rPr lang="en-US" b="1" dirty="0" smtClean="0"/>
              <a:t>Title: </a:t>
            </a:r>
            <a:r>
              <a:rPr lang="en-US" dirty="0" smtClean="0"/>
              <a:t>[Abraham Lincoln, immediately prior to Senate nomination, Chicago, Illinois]</a:t>
            </a:r>
            <a:endParaRPr lang="en-US" b="1" dirty="0" smtClean="0"/>
          </a:p>
          <a:p>
            <a:r>
              <a:rPr lang="en-US" b="1" dirty="0" smtClean="0"/>
              <a:t>Creator(s): </a:t>
            </a:r>
            <a:r>
              <a:rPr lang="en-US" u="sng" dirty="0" err="1" smtClean="0">
                <a:hlinkClick r:id="rId3"/>
              </a:rPr>
              <a:t>Hesler</a:t>
            </a:r>
            <a:r>
              <a:rPr lang="en-US" u="sng" dirty="0" smtClean="0">
                <a:hlinkClick r:id="rId3"/>
              </a:rPr>
              <a:t>, Alexander, 1823-1895</a:t>
            </a:r>
            <a:r>
              <a:rPr lang="en-US" dirty="0" smtClean="0"/>
              <a:t>, photographer</a:t>
            </a:r>
            <a:endParaRPr lang="en-US" b="1" dirty="0" smtClean="0"/>
          </a:p>
          <a:p>
            <a:r>
              <a:rPr lang="en-US" b="1" dirty="0" smtClean="0"/>
              <a:t>Date Created/Published: </a:t>
            </a:r>
            <a:r>
              <a:rPr lang="en-US" dirty="0" smtClean="0"/>
              <a:t>[1857 February 28, printed later]</a:t>
            </a:r>
            <a:endParaRPr lang="en-US" b="1" dirty="0" smtClean="0"/>
          </a:p>
          <a:p>
            <a:r>
              <a:rPr lang="en-US" b="1" dirty="0" smtClean="0"/>
              <a:t>Medium: </a:t>
            </a:r>
            <a:r>
              <a:rPr lang="en-US" dirty="0" smtClean="0"/>
              <a:t>1 photographic print : gelatin silver.</a:t>
            </a:r>
            <a:endParaRPr lang="en-US" b="1" dirty="0" smtClean="0"/>
          </a:p>
          <a:p>
            <a:r>
              <a:rPr lang="en-US" b="1" dirty="0" smtClean="0"/>
              <a:t>Summary: </a:t>
            </a:r>
            <a:r>
              <a:rPr lang="en-US" dirty="0" smtClean="0"/>
              <a:t>Abraham Lincoln, head-and-shoulders portrait, facing right. According to </a:t>
            </a:r>
            <a:r>
              <a:rPr lang="en-US" dirty="0" err="1" smtClean="0"/>
              <a:t>Ostendorf</a:t>
            </a:r>
            <a:r>
              <a:rPr lang="en-US" dirty="0" smtClean="0"/>
              <a:t>, this portrait by </a:t>
            </a:r>
            <a:r>
              <a:rPr lang="en-US" dirty="0" err="1" smtClean="0"/>
              <a:t>Hessler</a:t>
            </a:r>
            <a:r>
              <a:rPr lang="en-US" dirty="0" smtClean="0"/>
              <a:t> was copied during Lincoln's campaign and further distributed.</a:t>
            </a:r>
            <a:endParaRPr lang="en-US" b="1" dirty="0"/>
          </a:p>
        </p:txBody>
      </p:sp>
      <p:sp>
        <p:nvSpPr>
          <p:cNvPr id="6" name="Rectangle 5"/>
          <p:cNvSpPr/>
          <p:nvPr/>
        </p:nvSpPr>
        <p:spPr>
          <a:xfrm rot="21093360">
            <a:off x="867352" y="4598446"/>
            <a:ext cx="5867400" cy="923330"/>
          </a:xfrm>
          <a:prstGeom prst="rect">
            <a:avLst/>
          </a:prstGeom>
        </p:spPr>
        <p:txBody>
          <a:bodyPr wrap="square">
            <a:spAutoFit/>
          </a:bodyPr>
          <a:lstStyle/>
          <a:p>
            <a:r>
              <a:rPr lang="en-US" b="1" dirty="0" smtClean="0"/>
              <a:t>Bookmark This Record: </a:t>
            </a:r>
            <a:r>
              <a:rPr lang="en-US" dirty="0" smtClean="0"/>
              <a:t/>
            </a:r>
            <a:br>
              <a:rPr lang="en-US" dirty="0" smtClean="0"/>
            </a:br>
            <a:r>
              <a:rPr lang="en-US" b="1" dirty="0" smtClean="0"/>
              <a:t>   </a:t>
            </a:r>
            <a:r>
              <a:rPr lang="en-US" dirty="0" smtClean="0"/>
              <a:t>http://www.loc.gov/pictures/item/2008678332</a:t>
            </a: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b38659_150px.jpg"/>
          <p:cNvPicPr>
            <a:picLocks noGrp="1" noChangeAspect="1"/>
          </p:cNvPicPr>
          <p:nvPr>
            <p:ph idx="1"/>
          </p:nvPr>
        </p:nvPicPr>
        <p:blipFill>
          <a:blip r:embed="rId2" cstate="print"/>
          <a:stretch>
            <a:fillRect/>
          </a:stretch>
        </p:blipFill>
        <p:spPr>
          <a:xfrm>
            <a:off x="457200" y="381000"/>
            <a:ext cx="3556000" cy="512884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Rectangle 4"/>
          <p:cNvSpPr/>
          <p:nvPr/>
        </p:nvSpPr>
        <p:spPr>
          <a:xfrm rot="21132700">
            <a:off x="4267200" y="685800"/>
            <a:ext cx="4572000" cy="923330"/>
          </a:xfrm>
          <a:prstGeom prst="rect">
            <a:avLst/>
          </a:prstGeom>
        </p:spPr>
        <p:txBody>
          <a:bodyPr>
            <a:spAutoFit/>
          </a:bodyPr>
          <a:lstStyle/>
          <a:p>
            <a:r>
              <a:rPr lang="en-US" b="1" dirty="0" smtClean="0"/>
              <a:t>Title: </a:t>
            </a:r>
            <a:r>
              <a:rPr lang="en-US" dirty="0" smtClean="0"/>
              <a:t>National Lincoln Monument, Oak Ridge Cemetery, Springfield, Illinois</a:t>
            </a:r>
            <a:endParaRPr lang="en-US" b="1" dirty="0" smtClean="0"/>
          </a:p>
          <a:p>
            <a:r>
              <a:rPr lang="en-US" b="1" dirty="0" smtClean="0"/>
              <a:t>Date Created/Published: </a:t>
            </a:r>
            <a:r>
              <a:rPr lang="en-US" dirty="0" smtClean="0"/>
              <a:t>c1876.</a:t>
            </a:r>
            <a:endParaRPr lang="en-US" b="1" dirty="0"/>
          </a:p>
        </p:txBody>
      </p:sp>
      <p:sp>
        <p:nvSpPr>
          <p:cNvPr id="6" name="Rectangle 5"/>
          <p:cNvSpPr/>
          <p:nvPr/>
        </p:nvSpPr>
        <p:spPr>
          <a:xfrm rot="322611">
            <a:off x="4343400" y="3962400"/>
            <a:ext cx="4572000" cy="923330"/>
          </a:xfrm>
          <a:prstGeom prst="rect">
            <a:avLst/>
          </a:prstGeom>
        </p:spPr>
        <p:txBody>
          <a:bodyPr>
            <a:spAutoFit/>
          </a:bodyPr>
          <a:lstStyle/>
          <a:p>
            <a:r>
              <a:rPr lang="en-US" b="1" dirty="0" smtClean="0"/>
              <a:t>Bookmark This Record: </a:t>
            </a:r>
            <a:r>
              <a:rPr lang="en-US" dirty="0" smtClean="0"/>
              <a:t/>
            </a:r>
            <a:br>
              <a:rPr lang="en-US" dirty="0" smtClean="0"/>
            </a:br>
            <a:r>
              <a:rPr lang="en-US" b="1" dirty="0" smtClean="0"/>
              <a:t>   </a:t>
            </a:r>
            <a:r>
              <a:rPr lang="en-US" dirty="0" smtClean="0"/>
              <a:t>http://www.loc.gov/pictures/item/96508433/</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a15971_150px.jpg"/>
          <p:cNvPicPr>
            <a:picLocks noGrp="1" noChangeAspect="1"/>
          </p:cNvPicPr>
          <p:nvPr>
            <p:ph idx="1"/>
          </p:nvPr>
        </p:nvPicPr>
        <p:blipFill>
          <a:blip r:embed="rId2" cstate="print"/>
          <a:stretch>
            <a:fillRect/>
          </a:stretch>
        </p:blipFill>
        <p:spPr>
          <a:xfrm>
            <a:off x="304800" y="3200400"/>
            <a:ext cx="3865486" cy="2654300"/>
          </a:xfrm>
          <a:prstGeom prst="rect">
            <a:avLst/>
          </a:prstGeom>
          <a:ln>
            <a:noFill/>
          </a:ln>
          <a:effectLst>
            <a:outerShdw blurRad="190500" algn="tl" rotWithShape="0">
              <a:srgbClr val="000000">
                <a:alpha val="70000"/>
              </a:srgbClr>
            </a:outerShdw>
          </a:effectLst>
        </p:spPr>
      </p:pic>
      <p:sp>
        <p:nvSpPr>
          <p:cNvPr id="5" name="Rectangle 4"/>
          <p:cNvSpPr/>
          <p:nvPr/>
        </p:nvSpPr>
        <p:spPr>
          <a:xfrm>
            <a:off x="4572000" y="838200"/>
            <a:ext cx="4038600" cy="2585323"/>
          </a:xfrm>
          <a:prstGeom prst="rect">
            <a:avLst/>
          </a:prstGeom>
        </p:spPr>
        <p:txBody>
          <a:bodyPr wrap="square">
            <a:spAutoFit/>
          </a:bodyPr>
          <a:lstStyle/>
          <a:p>
            <a:r>
              <a:rPr lang="en-US" b="1" dirty="0" smtClean="0"/>
              <a:t>Title: </a:t>
            </a:r>
            <a:r>
              <a:rPr lang="en-US" dirty="0" smtClean="0"/>
              <a:t>[Abraham Lincoln at his home in Springfield, Illinois, with a large crowd of people gathered outside after a Republican rally, August 8, 1860]</a:t>
            </a:r>
            <a:endParaRPr lang="en-US" b="1" dirty="0" smtClean="0"/>
          </a:p>
          <a:p>
            <a:r>
              <a:rPr lang="en-US" b="1" dirty="0" smtClean="0"/>
              <a:t>Creator(s): </a:t>
            </a:r>
            <a:r>
              <a:rPr lang="en-US" u="sng" dirty="0" smtClean="0">
                <a:hlinkClick r:id="rId3"/>
              </a:rPr>
              <a:t>Shaw, William</a:t>
            </a:r>
            <a:r>
              <a:rPr lang="en-US" dirty="0" smtClean="0"/>
              <a:t>, photographer</a:t>
            </a:r>
            <a:endParaRPr lang="en-US" b="1" dirty="0" smtClean="0"/>
          </a:p>
          <a:p>
            <a:r>
              <a:rPr lang="en-US" b="1" dirty="0" smtClean="0"/>
              <a:t>Date Created/Published: </a:t>
            </a:r>
            <a:r>
              <a:rPr lang="en-US" dirty="0" smtClean="0"/>
              <a:t>[between 1900 and 1930]</a:t>
            </a:r>
            <a:endParaRPr lang="en-US" b="1" dirty="0"/>
          </a:p>
        </p:txBody>
      </p:sp>
      <p:sp>
        <p:nvSpPr>
          <p:cNvPr id="6" name="Rectangle 5"/>
          <p:cNvSpPr/>
          <p:nvPr/>
        </p:nvSpPr>
        <p:spPr>
          <a:xfrm rot="20827594">
            <a:off x="228600" y="1219200"/>
            <a:ext cx="4267200" cy="923330"/>
          </a:xfrm>
          <a:prstGeom prst="rect">
            <a:avLst/>
          </a:prstGeom>
        </p:spPr>
        <p:txBody>
          <a:bodyPr wrap="square">
            <a:spAutoFit/>
          </a:bodyPr>
          <a:lstStyle/>
          <a:p>
            <a:r>
              <a:rPr lang="en-US" b="1" dirty="0" smtClean="0"/>
              <a:t>Bookmark This Record: </a:t>
            </a:r>
            <a:r>
              <a:rPr lang="en-US" dirty="0" smtClean="0"/>
              <a:t/>
            </a:r>
            <a:br>
              <a:rPr lang="en-US" dirty="0" smtClean="0"/>
            </a:br>
            <a:r>
              <a:rPr lang="en-US" b="1" dirty="0" smtClean="0"/>
              <a:t>   </a:t>
            </a:r>
            <a:r>
              <a:rPr lang="en-US" dirty="0" smtClean="0"/>
              <a:t>http://www.loc.gov/pictures/item/2009630655/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thumbnail"/>
          <p:cNvPicPr>
            <a:picLocks noGrp="1"/>
          </p:cNvPicPr>
          <p:nvPr>
            <p:ph idx="1"/>
          </p:nvPr>
        </p:nvPicPr>
        <p:blipFill>
          <a:blip r:embed="rId2" cstate="print"/>
          <a:srcRect/>
          <a:stretch>
            <a:fillRect/>
          </a:stretch>
        </p:blipFill>
        <p:spPr bwMode="auto">
          <a:xfrm>
            <a:off x="533400" y="762000"/>
            <a:ext cx="2743200" cy="36576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025" name="Rectangle 1"/>
          <p:cNvSpPr>
            <a:spLocks noChangeArrowheads="1"/>
          </p:cNvSpPr>
          <p:nvPr/>
        </p:nvSpPr>
        <p:spPr bwMode="auto">
          <a:xfrm>
            <a:off x="0" y="5461"/>
            <a:ext cx="65" cy="446276"/>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500" b="0" i="0" u="none" strike="noStrike" cap="none" normalizeH="0" baseline="0" dirty="0" smtClean="0">
                <a:ln>
                  <a:noFill/>
                </a:ln>
                <a:solidFill>
                  <a:srgbClr val="666666"/>
                </a:solidFill>
                <a:effectLst/>
                <a:latin typeface="Verdana" pitchFamily="34" charset="0"/>
                <a:cs typeface="Arial" pitchFamily="34" charset="0"/>
              </a:rPr>
              <a:t/>
            </a:r>
            <a:br>
              <a:rPr kumimoji="0" lang="en-US" sz="500" b="0" i="0" u="none" strike="noStrike" cap="none" normalizeH="0" baseline="0" dirty="0" smtClean="0">
                <a:ln>
                  <a:noFill/>
                </a:ln>
                <a:solidFill>
                  <a:srgbClr val="666666"/>
                </a:solidFill>
                <a:effectLst/>
                <a:latin typeface="Verdana" pitchFamily="34" charset="0"/>
                <a:cs typeface="Arial" pitchFamily="34" charset="0"/>
              </a:rPr>
            </a:br>
            <a:endParaRPr kumimoji="0" lang="en-US" sz="600" b="1" i="0" u="none" strike="noStrike" cap="none" normalizeH="0" baseline="0" dirty="0" smtClean="0">
              <a:ln>
                <a:noFill/>
              </a:ln>
              <a:solidFill>
                <a:srgbClr val="333333"/>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3429000" y="277561"/>
            <a:ext cx="533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Item Title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Decree in Runyon v. Dresser, [Law papers].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Author/Creator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Author:</a:t>
            </a:r>
            <a:r>
              <a:rPr kumimoji="0" lang="en-US" sz="1400" b="0" i="0" u="none" strike="noStrike" cap="none" normalizeH="0" baseline="0" dirty="0" smtClean="0">
                <a:ln>
                  <a:noFill/>
                </a:ln>
                <a:solidFill>
                  <a:srgbClr val="666666"/>
                </a:solidFill>
                <a:effectLst/>
                <a:latin typeface="Courier New" pitchFamily="49" charset="0"/>
                <a:ea typeface="Times New Roman" pitchFamily="18" charset="0"/>
                <a:cs typeface="Courier New" pitchFamily="49" charset="0"/>
              </a:rPr>
              <a:t> </a:t>
            </a:r>
            <a:r>
              <a:rPr kumimoji="0" lang="en-US" sz="1400" b="1" i="0" u="none" strike="noStrike" cap="none" normalizeH="0" baseline="0" dirty="0" smtClean="0">
                <a:ln>
                  <a:noFill/>
                </a:ln>
                <a:solidFill>
                  <a:srgbClr val="003366"/>
                </a:solidFill>
                <a:effectLst/>
                <a:latin typeface="Verdana" pitchFamily="34" charset="0"/>
                <a:ea typeface="Times New Roman" pitchFamily="18" charset="0"/>
                <a:cs typeface="Times New Roman" pitchFamily="18" charset="0"/>
                <a:hlinkClick r:id="rId3"/>
              </a:rPr>
              <a:t>Lincoln, Abraham</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Created/Published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November 23, 1843</a:t>
            </a:r>
            <a:b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b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Sangamon County, Illinois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Notes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Appears to be in Lincoln's hand.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Summary: Runyon worked for Dresser for 162 days but received no pay. Runyon and Dresser agreed that Dresser would give Runyon one lot in Springfield, Illinois, as payment. The parties sought arbitration to assign values to the lot and the labor. The arbitrators estimated the value of the lot at $441.66, and the value of the labor at $284.37. The arbitrators ruled that Runyon could pay the balance due of $157.29 by performing carpentry work for Dresser. Dresser refused to accept Runyon's labor and to convey the lot to him. Runyon retained Logan and Lincoln and sued Dresser in a chancery action of specific performance to order Dresser to convey the land and to accept Runyon's labor. Dresser failed to appear, and the court ruled for Runyon.</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8"/>
          <p:cNvSpPr/>
          <p:nvPr/>
        </p:nvSpPr>
        <p:spPr>
          <a:xfrm>
            <a:off x="1371600" y="5562600"/>
            <a:ext cx="4572000" cy="646331"/>
          </a:xfrm>
          <a:prstGeom prst="rect">
            <a:avLst/>
          </a:prstGeom>
        </p:spPr>
        <p:txBody>
          <a:bodyPr>
            <a:spAutoFit/>
          </a:bodyPr>
          <a:lstStyle/>
          <a:p>
            <a:r>
              <a:rPr lang="en-US" u="sng" dirty="0" smtClean="0">
                <a:hlinkClick r:id="rId4"/>
              </a:rPr>
              <a:t>http://hdl.loc.gov/loc.rbc/lprbscsm.scsm1415</a:t>
            </a:r>
            <a:r>
              <a:rPr lang="en-US" u="sng" dirty="0" smtClean="0"/>
              <a:t> </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76600" y="5867400"/>
            <a:ext cx="4953000" cy="685800"/>
          </a:xfrm>
        </p:spPr>
        <p:txBody>
          <a:bodyPr>
            <a:normAutofit fontScale="85000" lnSpcReduction="10000"/>
          </a:bodyPr>
          <a:lstStyle/>
          <a:p>
            <a:r>
              <a:rPr lang="en-US" sz="1800" dirty="0" smtClean="0"/>
              <a:t>Digital ID - </a:t>
            </a:r>
            <a:r>
              <a:rPr lang="en-US" sz="1800" u="sng" dirty="0" smtClean="0">
                <a:hlinkClick r:id="rId2"/>
              </a:rPr>
              <a:t>http://hdl.loc.gov/loc.rbc/lprbscsm.scsm1450</a:t>
            </a:r>
            <a:endParaRPr lang="en-US" sz="1800" dirty="0"/>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7" name="Picture 1" descr="thumbnail">
            <a:hlinkClick r:id="rId3"/>
          </p:cNvPr>
          <p:cNvPicPr>
            <a:picLocks noChangeAspect="1" noChangeArrowheads="1"/>
          </p:cNvPicPr>
          <p:nvPr/>
        </p:nvPicPr>
        <p:blipFill>
          <a:blip r:embed="rId4" cstate="print"/>
          <a:srcRect/>
          <a:stretch>
            <a:fillRect/>
          </a:stretch>
        </p:blipFill>
        <p:spPr bwMode="auto">
          <a:xfrm>
            <a:off x="762000" y="533400"/>
            <a:ext cx="2981325" cy="4714875"/>
          </a:xfrm>
          <a:prstGeom prst="rect">
            <a:avLst/>
          </a:prstGeom>
          <a:ln>
            <a:noFill/>
          </a:ln>
          <a:effectLst>
            <a:outerShdw blurRad="292100" dist="139700" dir="2700000" algn="tl" rotWithShape="0">
              <a:srgbClr val="333333">
                <a:alpha val="65000"/>
              </a:srgbClr>
            </a:outerShdw>
          </a:effectLst>
        </p:spPr>
      </p:pic>
      <p:sp>
        <p:nvSpPr>
          <p:cNvPr id="19459" name="Rectangle 3"/>
          <p:cNvSpPr>
            <a:spLocks noChangeArrowheads="1"/>
          </p:cNvSpPr>
          <p:nvPr/>
        </p:nvSpPr>
        <p:spPr bwMode="auto">
          <a:xfrm>
            <a:off x="5029200" y="165018"/>
            <a:ext cx="3429000" cy="5262979"/>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Item Title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Answer in Taylor v. Cherry, [Law papers].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Author/Creator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Author:</a:t>
            </a:r>
            <a:r>
              <a:rPr kumimoji="0" lang="en-US" sz="1400" b="0" i="0" u="none" strike="noStrike" cap="none" normalizeH="0" baseline="0" dirty="0" smtClean="0">
                <a:ln>
                  <a:noFill/>
                </a:ln>
                <a:solidFill>
                  <a:srgbClr val="666666"/>
                </a:solidFill>
                <a:effectLst/>
                <a:latin typeface="Courier New" pitchFamily="49" charset="0"/>
                <a:ea typeface="Times New Roman" pitchFamily="18" charset="0"/>
                <a:cs typeface="Courier New" pitchFamily="49" charset="0"/>
              </a:rPr>
              <a:t> </a:t>
            </a:r>
            <a:r>
              <a:rPr kumimoji="0" lang="en-US" sz="1400" b="1" i="0" u="none" strike="noStrike" cap="none" normalizeH="0" baseline="0" dirty="0" smtClean="0">
                <a:ln>
                  <a:noFill/>
                </a:ln>
                <a:solidFill>
                  <a:srgbClr val="003366"/>
                </a:solidFill>
                <a:effectLst/>
                <a:latin typeface="Verdana" pitchFamily="34" charset="0"/>
                <a:ea typeface="Times New Roman" pitchFamily="18" charset="0"/>
                <a:cs typeface="Times New Roman" pitchFamily="18" charset="0"/>
                <a:hlinkClick r:id="rId5"/>
              </a:rPr>
              <a:t>Lincoln, Abraham</a:t>
            </a: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
            </a:r>
            <a:b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b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Author:</a:t>
            </a:r>
            <a:r>
              <a:rPr kumimoji="0" lang="en-US" sz="1400" b="0" i="0" u="none" strike="noStrike" cap="none" normalizeH="0" baseline="0" dirty="0" smtClean="0">
                <a:ln>
                  <a:noFill/>
                </a:ln>
                <a:solidFill>
                  <a:srgbClr val="666666"/>
                </a:solidFill>
                <a:effectLst/>
                <a:latin typeface="Courier New" pitchFamily="49" charset="0"/>
                <a:ea typeface="Times New Roman" pitchFamily="18" charset="0"/>
                <a:cs typeface="Courier New" pitchFamily="49" charset="0"/>
              </a:rPr>
              <a:t> </a:t>
            </a:r>
            <a:r>
              <a:rPr kumimoji="0" lang="en-US" sz="1400" b="1" i="0" u="none" strike="noStrike" cap="none" normalizeH="0" baseline="0" dirty="0" smtClean="0">
                <a:ln>
                  <a:noFill/>
                </a:ln>
                <a:solidFill>
                  <a:srgbClr val="003366"/>
                </a:solidFill>
                <a:effectLst/>
                <a:latin typeface="Verdana" pitchFamily="34" charset="0"/>
                <a:ea typeface="Times New Roman" pitchFamily="18" charset="0"/>
                <a:cs typeface="Times New Roman" pitchFamily="18" charset="0"/>
                <a:hlinkClick r:id="rId6"/>
              </a:rPr>
              <a:t>Cherry, Charles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Created/Published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May 22, 1855</a:t>
            </a:r>
            <a:b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b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Champaign County, Illinois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Summary: Taylor wanted to buy a mill dam and mill along the Sangamon River from Cherry and offered him $1,700. Cherry wanted $3,000. After a flood destroyed the mill and mill dam, Cherry accepted the $1,700 offer. Taylor, who did not know of the destruction, gave Cherry three promissory notes. After Taylor discovered what had happened, he sued Cherry for an injunction to stop him from assigning the notes to other people. Cherry apparently retained Lincoln. Taylor later dismissed the case.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38400" y="5715000"/>
            <a:ext cx="4572000" cy="914399"/>
          </a:xfrm>
        </p:spPr>
        <p:txBody>
          <a:bodyPr>
            <a:normAutofit lnSpcReduction="10000"/>
          </a:bodyPr>
          <a:lstStyle/>
          <a:p>
            <a:r>
              <a:rPr lang="en-US" sz="1800" dirty="0" smtClean="0"/>
              <a:t>Digital ID - </a:t>
            </a:r>
            <a:r>
              <a:rPr lang="en-US" sz="1800" u="sng" dirty="0" smtClean="0">
                <a:hlinkClick r:id="rId2"/>
              </a:rPr>
              <a:t>http://hdl.loc.gov/loc.rbc/lprbscsm.scsm1474</a:t>
            </a:r>
            <a:r>
              <a:rPr lang="en-US" sz="1800" dirty="0" smtClean="0"/>
              <a:t> </a:t>
            </a:r>
          </a:p>
          <a:p>
            <a:endParaRPr lang="en-US" sz="1800" dirty="0"/>
          </a:p>
        </p:txBody>
      </p:sp>
      <p:sp>
        <p:nvSpPr>
          <p:cNvPr id="20481" name="Rectangle 1"/>
          <p:cNvSpPr>
            <a:spLocks noChangeArrowheads="1"/>
          </p:cNvSpPr>
          <p:nvPr/>
        </p:nvSpPr>
        <p:spPr bwMode="auto">
          <a:xfrm>
            <a:off x="4343400" y="503507"/>
            <a:ext cx="48006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Item Title</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Plea in Lewis v. </a:t>
            </a:r>
            <a:r>
              <a:rPr kumimoji="0" lang="en-US" sz="1400" b="0" i="0" u="none" strike="noStrike" cap="none" normalizeH="0" baseline="0" dirty="0" err="1" smtClean="0">
                <a:ln>
                  <a:noFill/>
                </a:ln>
                <a:solidFill>
                  <a:srgbClr val="666666"/>
                </a:solidFill>
                <a:effectLst/>
                <a:latin typeface="Verdana" pitchFamily="34" charset="0"/>
                <a:ea typeface="Times New Roman" pitchFamily="18" charset="0"/>
                <a:cs typeface="Times New Roman" pitchFamily="18" charset="0"/>
              </a:rPr>
              <a:t>Phares</a:t>
            </a: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 [Law papers].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Author/Creator</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Author:</a:t>
            </a:r>
            <a:r>
              <a:rPr kumimoji="0" lang="en-US" sz="1400" b="0" i="0" u="none" strike="noStrike" cap="none" normalizeH="0" baseline="0" dirty="0" smtClean="0">
                <a:ln>
                  <a:noFill/>
                </a:ln>
                <a:solidFill>
                  <a:srgbClr val="666666"/>
                </a:solidFill>
                <a:effectLst/>
                <a:latin typeface="Courier New" pitchFamily="49" charset="0"/>
                <a:ea typeface="Times New Roman" pitchFamily="18" charset="0"/>
                <a:cs typeface="Courier New" pitchFamily="49" charset="0"/>
              </a:rPr>
              <a:t> </a:t>
            </a:r>
            <a:r>
              <a:rPr kumimoji="0" lang="en-US" sz="1400" b="1" i="0" u="none" strike="noStrike" cap="none" normalizeH="0" baseline="0" dirty="0" smtClean="0">
                <a:ln>
                  <a:noFill/>
                </a:ln>
                <a:solidFill>
                  <a:srgbClr val="003366"/>
                </a:solidFill>
                <a:effectLst/>
                <a:latin typeface="Verdana" pitchFamily="34" charset="0"/>
                <a:ea typeface="Times New Roman" pitchFamily="18" charset="0"/>
                <a:cs typeface="Times New Roman" pitchFamily="18" charset="0"/>
                <a:hlinkClick r:id="rId3"/>
              </a:rPr>
              <a:t>Lincoln, Abraham</a:t>
            </a: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
            </a:r>
            <a:b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b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Author:</a:t>
            </a:r>
            <a:r>
              <a:rPr kumimoji="0" lang="en-US" sz="1400" b="0" i="0" u="none" strike="noStrike" cap="none" normalizeH="0" baseline="0" dirty="0" smtClean="0">
                <a:ln>
                  <a:noFill/>
                </a:ln>
                <a:solidFill>
                  <a:srgbClr val="666666"/>
                </a:solidFill>
                <a:effectLst/>
                <a:latin typeface="Courier New" pitchFamily="49" charset="0"/>
                <a:ea typeface="Times New Roman" pitchFamily="18" charset="0"/>
                <a:cs typeface="Courier New" pitchFamily="49" charset="0"/>
              </a:rPr>
              <a:t> </a:t>
            </a:r>
            <a:r>
              <a:rPr kumimoji="0" lang="en-US" sz="1400" b="1" i="0" u="none" strike="noStrike" cap="none" normalizeH="0" baseline="0" dirty="0" err="1" smtClean="0">
                <a:ln>
                  <a:noFill/>
                </a:ln>
                <a:solidFill>
                  <a:srgbClr val="003366"/>
                </a:solidFill>
                <a:effectLst/>
                <a:latin typeface="Verdana" pitchFamily="34" charset="0"/>
                <a:ea typeface="Times New Roman" pitchFamily="18" charset="0"/>
                <a:cs typeface="Times New Roman" pitchFamily="18" charset="0"/>
                <a:hlinkClick r:id="rId4"/>
              </a:rPr>
              <a:t>Neldon</a:t>
            </a:r>
            <a:r>
              <a:rPr kumimoji="0" lang="en-US" sz="1400" b="1" i="0" u="none" strike="noStrike" cap="none" normalizeH="0" baseline="0" dirty="0" smtClean="0">
                <a:ln>
                  <a:noFill/>
                </a:ln>
                <a:solidFill>
                  <a:srgbClr val="003366"/>
                </a:solidFill>
                <a:effectLst/>
                <a:latin typeface="Verdana" pitchFamily="34" charset="0"/>
                <a:ea typeface="Times New Roman" pitchFamily="18" charset="0"/>
                <a:cs typeface="Times New Roman" pitchFamily="18" charset="0"/>
                <a:hlinkClick r:id="rId4"/>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Created/Published</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March 09, 1857</a:t>
            </a:r>
            <a:b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b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DeWitt County, Illinois</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Notes</a:t>
            </a:r>
            <a:endPar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Summary: Lewis appealed a $100 JP judgment and sued </a:t>
            </a:r>
            <a:r>
              <a:rPr kumimoji="0" lang="en-US" sz="1400" b="0" i="0" u="none" strike="noStrike" cap="none" normalizeH="0" baseline="0" dirty="0" err="1" smtClean="0">
                <a:ln>
                  <a:noFill/>
                </a:ln>
                <a:solidFill>
                  <a:srgbClr val="666666"/>
                </a:solidFill>
                <a:effectLst/>
                <a:latin typeface="Verdana" pitchFamily="34" charset="0"/>
                <a:ea typeface="Times New Roman" pitchFamily="18" charset="0"/>
                <a:cs typeface="Times New Roman" pitchFamily="18" charset="0"/>
              </a:rPr>
              <a:t>Phares</a:t>
            </a: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 for $1,000 in damages for failing to tend a wheat crop. Lewis had agreed to pay </a:t>
            </a:r>
            <a:r>
              <a:rPr kumimoji="0" lang="en-US" sz="1400" b="0" i="0" u="none" strike="noStrike" cap="none" normalizeH="0" baseline="0" dirty="0" err="1" smtClean="0">
                <a:ln>
                  <a:noFill/>
                </a:ln>
                <a:solidFill>
                  <a:srgbClr val="666666"/>
                </a:solidFill>
                <a:effectLst/>
                <a:latin typeface="Verdana" pitchFamily="34" charset="0"/>
                <a:ea typeface="Times New Roman" pitchFamily="18" charset="0"/>
                <a:cs typeface="Times New Roman" pitchFamily="18" charset="0"/>
              </a:rPr>
              <a:t>Phares</a:t>
            </a: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 $260 for sowing and harrowing 160 acres of wheat. He paid </a:t>
            </a:r>
            <a:r>
              <a:rPr kumimoji="0" lang="en-US" sz="1400" b="0" i="0" u="none" strike="noStrike" cap="none" normalizeH="0" baseline="0" dirty="0" err="1" smtClean="0">
                <a:ln>
                  <a:noFill/>
                </a:ln>
                <a:solidFill>
                  <a:srgbClr val="666666"/>
                </a:solidFill>
                <a:effectLst/>
                <a:latin typeface="Verdana" pitchFamily="34" charset="0"/>
                <a:ea typeface="Times New Roman" pitchFamily="18" charset="0"/>
                <a:cs typeface="Times New Roman" pitchFamily="18" charset="0"/>
              </a:rPr>
              <a:t>Phares</a:t>
            </a: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 $160 but refused to pay a $100 promissory note for the balance, claiming that </a:t>
            </a:r>
            <a:r>
              <a:rPr kumimoji="0" lang="en-US" sz="1400" b="0" i="0" u="none" strike="noStrike" cap="none" normalizeH="0" baseline="0" dirty="0" err="1" smtClean="0">
                <a:ln>
                  <a:noFill/>
                </a:ln>
                <a:solidFill>
                  <a:srgbClr val="666666"/>
                </a:solidFill>
                <a:effectLst/>
                <a:latin typeface="Verdana" pitchFamily="34" charset="0"/>
                <a:ea typeface="Times New Roman" pitchFamily="18" charset="0"/>
                <a:cs typeface="Times New Roman" pitchFamily="18" charset="0"/>
              </a:rPr>
              <a:t>Phares</a:t>
            </a: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 harrowed the wheat so poorly that the land produced only half the expected yield. The court agreed to consolidate the two cases, but Lewis then agreed to a </a:t>
            </a:r>
            <a:r>
              <a:rPr kumimoji="0" lang="en-US" sz="1400" b="0" i="0" u="none" strike="noStrike" cap="none" normalizeH="0" baseline="0" dirty="0" err="1" smtClean="0">
                <a:ln>
                  <a:noFill/>
                </a:ln>
                <a:solidFill>
                  <a:srgbClr val="666666"/>
                </a:solidFill>
                <a:effectLst/>
                <a:latin typeface="Verdana" pitchFamily="34" charset="0"/>
                <a:ea typeface="Times New Roman" pitchFamily="18" charset="0"/>
                <a:cs typeface="Times New Roman" pitchFamily="18" charset="0"/>
              </a:rPr>
              <a:t>nonsuit</a:t>
            </a:r>
            <a:r>
              <a:rPr kumimoji="0" lang="en-US" sz="1400" b="0" i="0" u="none" strike="noStrike" cap="none" normalizeH="0" baseline="0" dirty="0" smtClean="0">
                <a:ln>
                  <a:noFill/>
                </a:ln>
                <a:solidFill>
                  <a:srgbClr val="666666"/>
                </a:solidFill>
                <a:effectLst/>
                <a:latin typeface="Verdana" pitchFamily="34" charset="0"/>
                <a:ea typeface="Times New Roman" pitchFamily="18" charset="0"/>
                <a:cs typeface="Times New Roman" pitchFamily="18" charset="0"/>
              </a:rPr>
              <a:t> in the consolidated case.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Picture 4" descr="thumbnail">
            <a:hlinkClick r:id="rId5"/>
          </p:cNvPr>
          <p:cNvPicPr/>
          <p:nvPr/>
        </p:nvPicPr>
        <p:blipFill>
          <a:blip r:embed="rId6" cstate="print"/>
          <a:srcRect/>
          <a:stretch>
            <a:fillRect/>
          </a:stretch>
        </p:blipFill>
        <p:spPr bwMode="auto">
          <a:xfrm>
            <a:off x="152400" y="1143000"/>
            <a:ext cx="3721608" cy="2514600"/>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a18603_150px.jpg"/>
          <p:cNvPicPr>
            <a:picLocks noGrp="1" noChangeAspect="1"/>
          </p:cNvPicPr>
          <p:nvPr>
            <p:ph idx="1"/>
          </p:nvPr>
        </p:nvPicPr>
        <p:blipFill>
          <a:blip r:embed="rId2" cstate="print"/>
          <a:stretch>
            <a:fillRect/>
          </a:stretch>
        </p:blipFill>
        <p:spPr>
          <a:xfrm>
            <a:off x="152400" y="381000"/>
            <a:ext cx="3657600" cy="4812632"/>
          </a:xfrm>
          <a:prstGeom prst="ellipse">
            <a:avLst/>
          </a:prstGeom>
          <a:ln>
            <a:noFill/>
          </a:ln>
          <a:effectLst>
            <a:softEdge rad="112500"/>
          </a:effectLst>
        </p:spPr>
      </p:pic>
      <p:sp>
        <p:nvSpPr>
          <p:cNvPr id="6" name="TextBox 5"/>
          <p:cNvSpPr txBox="1"/>
          <p:nvPr/>
        </p:nvSpPr>
        <p:spPr>
          <a:xfrm>
            <a:off x="3886200" y="304800"/>
            <a:ext cx="5029200" cy="5355312"/>
          </a:xfrm>
          <a:prstGeom prst="rect">
            <a:avLst/>
          </a:prstGeom>
          <a:noFill/>
        </p:spPr>
        <p:txBody>
          <a:bodyPr wrap="square" rtlCol="0">
            <a:spAutoFit/>
          </a:bodyPr>
          <a:lstStyle/>
          <a:p>
            <a:r>
              <a:rPr lang="en-US" b="1" dirty="0"/>
              <a:t>Title: </a:t>
            </a:r>
            <a:r>
              <a:rPr lang="en-US" dirty="0"/>
              <a:t>[Abraham Lincoln while a traveling lawyer, taken in Danville, Illinois</a:t>
            </a:r>
            <a:endParaRPr lang="en-US" b="1" dirty="0"/>
          </a:p>
          <a:p>
            <a:r>
              <a:rPr lang="en-US" b="1" dirty="0"/>
              <a:t>Creator(s): </a:t>
            </a:r>
            <a:r>
              <a:rPr lang="en-US" u="sng" dirty="0" err="1">
                <a:hlinkClick r:id="rId3"/>
              </a:rPr>
              <a:t>Joslin</a:t>
            </a:r>
            <a:r>
              <a:rPr lang="en-US" u="sng" dirty="0">
                <a:hlinkClick r:id="rId3"/>
              </a:rPr>
              <a:t>, </a:t>
            </a:r>
            <a:r>
              <a:rPr lang="en-US" u="sng" dirty="0" err="1">
                <a:hlinkClick r:id="rId3"/>
              </a:rPr>
              <a:t>Amon</a:t>
            </a:r>
            <a:r>
              <a:rPr lang="en-US" u="sng" dirty="0">
                <a:hlinkClick r:id="rId3"/>
              </a:rPr>
              <a:t> T.</a:t>
            </a:r>
            <a:r>
              <a:rPr lang="en-US" dirty="0"/>
              <a:t>, photographer</a:t>
            </a:r>
            <a:endParaRPr lang="en-US" b="1" dirty="0"/>
          </a:p>
          <a:p>
            <a:r>
              <a:rPr lang="en-US" b="1" dirty="0"/>
              <a:t>Date Created/Published: </a:t>
            </a:r>
            <a:r>
              <a:rPr lang="en-US" dirty="0"/>
              <a:t>1857 May 27 [printed later]</a:t>
            </a:r>
            <a:endParaRPr lang="en-US" b="1" dirty="0"/>
          </a:p>
          <a:p>
            <a:r>
              <a:rPr lang="en-US" b="1" dirty="0" smtClean="0"/>
              <a:t>Notes</a:t>
            </a:r>
            <a:r>
              <a:rPr lang="en-US" b="1" dirty="0"/>
              <a:t>:</a:t>
            </a:r>
          </a:p>
          <a:p>
            <a:pPr lvl="1"/>
            <a:r>
              <a:rPr lang="en-US" dirty="0"/>
              <a:t>Illus. in: The Photographs of Abraham Lincoln / Frederick Hill </a:t>
            </a:r>
            <a:r>
              <a:rPr lang="en-US" dirty="0" err="1"/>
              <a:t>Meserve</a:t>
            </a:r>
            <a:r>
              <a:rPr lang="en-US" dirty="0"/>
              <a:t>. New York, Privately printed, 1911, p. 43.</a:t>
            </a:r>
          </a:p>
          <a:p>
            <a:pPr lvl="1"/>
            <a:r>
              <a:rPr lang="en-US" dirty="0"/>
              <a:t>Original photograph: The original </a:t>
            </a:r>
            <a:r>
              <a:rPr lang="en-US" dirty="0" err="1"/>
              <a:t>ambrotype</a:t>
            </a:r>
            <a:r>
              <a:rPr lang="en-US" dirty="0"/>
              <a:t> is at the Illinois State Historical Library.</a:t>
            </a:r>
          </a:p>
          <a:p>
            <a:pPr lvl="1"/>
            <a:r>
              <a:rPr lang="en-US" dirty="0" err="1"/>
              <a:t>Ostendorf</a:t>
            </a:r>
            <a:r>
              <a:rPr lang="en-US" dirty="0"/>
              <a:t>, no. 3</a:t>
            </a:r>
          </a:p>
          <a:p>
            <a:pPr lvl="1"/>
            <a:r>
              <a:rPr lang="en-US" dirty="0" err="1"/>
              <a:t>Meserve</a:t>
            </a:r>
            <a:r>
              <a:rPr lang="en-US" dirty="0"/>
              <a:t>, no. 2</a:t>
            </a:r>
          </a:p>
          <a:p>
            <a:pPr lvl="1"/>
            <a:r>
              <a:rPr lang="en-US" dirty="0"/>
              <a:t>Published in: Lincoln's photographs: a complete album / by Lloyd </a:t>
            </a:r>
            <a:r>
              <a:rPr lang="en-US" dirty="0" err="1"/>
              <a:t>Ostendorf</a:t>
            </a:r>
            <a:r>
              <a:rPr lang="en-US" dirty="0"/>
              <a:t>. Dayton, OH: </a:t>
            </a:r>
            <a:r>
              <a:rPr lang="en-US" dirty="0" err="1"/>
              <a:t>Rockywood</a:t>
            </a:r>
            <a:r>
              <a:rPr lang="en-US" dirty="0"/>
              <a:t> Press, 1998, p. 8-9</a:t>
            </a:r>
            <a:r>
              <a:rPr lang="en-US" dirty="0" smtClean="0"/>
              <a:t>.</a:t>
            </a:r>
          </a:p>
          <a:p>
            <a:pPr lvl="1"/>
            <a:endParaRPr lang="en-US" dirty="0"/>
          </a:p>
        </p:txBody>
      </p:sp>
      <p:sp>
        <p:nvSpPr>
          <p:cNvPr id="8" name="TextBox 7"/>
          <p:cNvSpPr txBox="1"/>
          <p:nvPr/>
        </p:nvSpPr>
        <p:spPr>
          <a:xfrm>
            <a:off x="4038600" y="5410200"/>
            <a:ext cx="4419600" cy="923330"/>
          </a:xfrm>
          <a:prstGeom prst="rect">
            <a:avLst/>
          </a:prstGeom>
          <a:noFill/>
        </p:spPr>
        <p:txBody>
          <a:bodyPr wrap="square" rtlCol="0">
            <a:spAutoFit/>
          </a:bodyPr>
          <a:lstStyle/>
          <a:p>
            <a:r>
              <a:rPr lang="en-US" b="1" dirty="0"/>
              <a:t>Bookmark This Record: </a:t>
            </a:r>
            <a:r>
              <a:rPr lang="en-US" dirty="0" smtClean="0"/>
              <a:t/>
            </a:r>
            <a:br>
              <a:rPr lang="en-US" dirty="0" smtClean="0"/>
            </a:br>
            <a:r>
              <a:rPr lang="en-US" b="1" dirty="0"/>
              <a:t>   </a:t>
            </a:r>
            <a:r>
              <a:rPr lang="en-US" dirty="0"/>
              <a:t>http://www.loc.gov/pictures/item/2008678328</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55.jpg"/>
          <p:cNvPicPr>
            <a:picLocks noGrp="1" noChangeAspect="1"/>
          </p:cNvPicPr>
          <p:nvPr>
            <p:ph idx="1"/>
          </p:nvPr>
        </p:nvPicPr>
        <p:blipFill>
          <a:blip r:embed="rId2" cstate="print"/>
          <a:stretch>
            <a:fillRect/>
          </a:stretch>
        </p:blipFill>
        <p:spPr>
          <a:xfrm>
            <a:off x="304800" y="381000"/>
            <a:ext cx="4216796" cy="337343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7" name="TextBox 6"/>
          <p:cNvSpPr txBox="1"/>
          <p:nvPr/>
        </p:nvSpPr>
        <p:spPr>
          <a:xfrm>
            <a:off x="4724400" y="685800"/>
            <a:ext cx="4343400" cy="3139321"/>
          </a:xfrm>
          <a:prstGeom prst="rect">
            <a:avLst/>
          </a:prstGeom>
          <a:noFill/>
        </p:spPr>
        <p:txBody>
          <a:bodyPr wrap="square" rtlCol="0">
            <a:spAutoFit/>
          </a:bodyPr>
          <a:lstStyle/>
          <a:p>
            <a:r>
              <a:rPr lang="en-US" b="1" dirty="0"/>
              <a:t>Title: </a:t>
            </a:r>
            <a:r>
              <a:rPr lang="en-US" dirty="0"/>
              <a:t>The Coles County Court House in Charleston, Ills., in which Lincoln often practiced law and before which he made a short speech in the evening after his fourth joint debate with Douglas, Sept. 18, 1858</a:t>
            </a:r>
            <a:endParaRPr lang="en-US" b="1" dirty="0"/>
          </a:p>
          <a:p>
            <a:r>
              <a:rPr lang="en-US" b="1" dirty="0"/>
              <a:t>Date Created/Published: </a:t>
            </a:r>
            <a:r>
              <a:rPr lang="en-US" dirty="0"/>
              <a:t>[between 1860 and 1898?]</a:t>
            </a:r>
            <a:endParaRPr lang="en-US" b="1" dirty="0"/>
          </a:p>
          <a:p>
            <a:r>
              <a:rPr lang="en-US" b="1" dirty="0" smtClean="0"/>
              <a:t>Summary</a:t>
            </a:r>
            <a:r>
              <a:rPr lang="en-US" b="1" dirty="0"/>
              <a:t>: </a:t>
            </a:r>
            <a:r>
              <a:rPr lang="en-US" dirty="0"/>
              <a:t>Photograph showing courthouse with people and horse-drawn wagons in front.</a:t>
            </a:r>
            <a:endParaRPr lang="en-US" b="1" dirty="0"/>
          </a:p>
        </p:txBody>
      </p:sp>
      <p:sp>
        <p:nvSpPr>
          <p:cNvPr id="8" name="TextBox 7"/>
          <p:cNvSpPr txBox="1"/>
          <p:nvPr/>
        </p:nvSpPr>
        <p:spPr>
          <a:xfrm>
            <a:off x="1828800" y="4572000"/>
            <a:ext cx="5410200" cy="923330"/>
          </a:xfrm>
          <a:prstGeom prst="rect">
            <a:avLst/>
          </a:prstGeom>
          <a:noFill/>
        </p:spPr>
        <p:txBody>
          <a:bodyPr wrap="square" rtlCol="0">
            <a:spAutoFit/>
          </a:bodyPr>
          <a:lstStyle/>
          <a:p>
            <a:r>
              <a:rPr lang="en-US" b="1" dirty="0"/>
              <a:t>Bookmark This Record: </a:t>
            </a:r>
            <a:r>
              <a:rPr lang="en-US" dirty="0" smtClean="0"/>
              <a:t/>
            </a:r>
            <a:br>
              <a:rPr lang="en-US" dirty="0" smtClean="0"/>
            </a:br>
            <a:r>
              <a:rPr lang="en-US" b="1" dirty="0"/>
              <a:t>   </a:t>
            </a:r>
            <a:r>
              <a:rPr lang="en-US" dirty="0"/>
              <a:t>http://www.loc.gov/pictures/item/2008680974</a:t>
            </a: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3a18600_150px (1).jpg"/>
          <p:cNvPicPr>
            <a:picLocks noGrp="1" noChangeAspect="1"/>
          </p:cNvPicPr>
          <p:nvPr>
            <p:ph idx="1"/>
          </p:nvPr>
        </p:nvPicPr>
        <p:blipFill>
          <a:blip r:embed="rId2" cstate="print"/>
          <a:stretch>
            <a:fillRect/>
          </a:stretch>
        </p:blipFill>
        <p:spPr>
          <a:xfrm>
            <a:off x="1752600" y="381000"/>
            <a:ext cx="2789936" cy="3458598"/>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7" name="TextBox 6"/>
          <p:cNvSpPr txBox="1"/>
          <p:nvPr/>
        </p:nvSpPr>
        <p:spPr>
          <a:xfrm>
            <a:off x="5562600" y="762000"/>
            <a:ext cx="3200400" cy="4247317"/>
          </a:xfrm>
          <a:prstGeom prst="rect">
            <a:avLst/>
          </a:prstGeom>
          <a:noFill/>
        </p:spPr>
        <p:txBody>
          <a:bodyPr wrap="square" rtlCol="0">
            <a:spAutoFit/>
          </a:bodyPr>
          <a:lstStyle/>
          <a:p>
            <a:r>
              <a:rPr lang="en-US" b="1" dirty="0" smtClean="0"/>
              <a:t>Title: </a:t>
            </a:r>
            <a:r>
              <a:rPr lang="en-US" dirty="0" smtClean="0"/>
              <a:t>[Abraham Lincoln, head-and-shoulders portrait, facing slightly left, taken in Pittsfield, Illinois, two weeks before the final Lincoln-Douglas debate in Lincoln's unsuccessful bid for the Senate, October 1, 1858]</a:t>
            </a:r>
            <a:endParaRPr lang="en-US" b="1" dirty="0" smtClean="0"/>
          </a:p>
          <a:p>
            <a:r>
              <a:rPr lang="en-US" b="1" dirty="0" smtClean="0"/>
              <a:t>Creator(s): </a:t>
            </a:r>
            <a:r>
              <a:rPr lang="en-US" u="sng" dirty="0" smtClean="0">
                <a:hlinkClick r:id="rId3"/>
              </a:rPr>
              <a:t>Jackson, Calvin, fl. 1858-1882</a:t>
            </a:r>
            <a:r>
              <a:rPr lang="en-US" dirty="0" smtClean="0"/>
              <a:t>, photographer</a:t>
            </a:r>
            <a:endParaRPr lang="en-US" b="1" dirty="0" smtClean="0"/>
          </a:p>
          <a:p>
            <a:r>
              <a:rPr lang="en-US" b="1" dirty="0" smtClean="0"/>
              <a:t>Date Created/Published: </a:t>
            </a:r>
            <a:r>
              <a:rPr lang="en-US" dirty="0" smtClean="0"/>
              <a:t>[printed between 1900 and 1911]</a:t>
            </a:r>
            <a:endParaRPr lang="en-US" b="1" dirty="0" smtClean="0"/>
          </a:p>
        </p:txBody>
      </p:sp>
      <p:sp>
        <p:nvSpPr>
          <p:cNvPr id="8" name="Rectangle 7"/>
          <p:cNvSpPr/>
          <p:nvPr/>
        </p:nvSpPr>
        <p:spPr>
          <a:xfrm>
            <a:off x="304800" y="4648200"/>
            <a:ext cx="5105400" cy="923330"/>
          </a:xfrm>
          <a:prstGeom prst="rect">
            <a:avLst/>
          </a:prstGeom>
        </p:spPr>
        <p:txBody>
          <a:bodyPr wrap="square">
            <a:spAutoFit/>
          </a:bodyPr>
          <a:lstStyle/>
          <a:p>
            <a:r>
              <a:rPr lang="en-US" b="1" dirty="0" smtClean="0"/>
              <a:t>Bookmark This Record: </a:t>
            </a:r>
            <a:r>
              <a:rPr lang="en-US" dirty="0" smtClean="0"/>
              <a:t/>
            </a:r>
            <a:br>
              <a:rPr lang="en-US" dirty="0" smtClean="0"/>
            </a:br>
            <a:r>
              <a:rPr lang="en-US" b="1" dirty="0" smtClean="0"/>
              <a:t>   </a:t>
            </a:r>
            <a:r>
              <a:rPr lang="en-US" dirty="0" smtClean="0"/>
              <a:t>http://www.loc.gov/pictures/item/98504517/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3472_150px.jpg"/>
          <p:cNvPicPr>
            <a:picLocks noGrp="1" noChangeAspect="1"/>
          </p:cNvPicPr>
          <p:nvPr>
            <p:ph idx="1"/>
          </p:nvPr>
        </p:nvPicPr>
        <p:blipFill>
          <a:blip r:embed="rId2" cstate="print"/>
          <a:stretch>
            <a:fillRect/>
          </a:stretch>
        </p:blipFill>
        <p:spPr>
          <a:xfrm>
            <a:off x="381000" y="228600"/>
            <a:ext cx="3441700" cy="456862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TextBox 5"/>
          <p:cNvSpPr txBox="1"/>
          <p:nvPr/>
        </p:nvSpPr>
        <p:spPr>
          <a:xfrm>
            <a:off x="4724400" y="228600"/>
            <a:ext cx="4038600" cy="5632311"/>
          </a:xfrm>
          <a:prstGeom prst="rect">
            <a:avLst/>
          </a:prstGeom>
          <a:noFill/>
        </p:spPr>
        <p:txBody>
          <a:bodyPr wrap="square" rtlCol="0">
            <a:spAutoFit/>
          </a:bodyPr>
          <a:lstStyle/>
          <a:p>
            <a:r>
              <a:rPr lang="en-US" b="1" dirty="0" smtClean="0"/>
              <a:t>Title: </a:t>
            </a:r>
            <a:r>
              <a:rPr lang="en-US" dirty="0" smtClean="0"/>
              <a:t>Abraham Lincoln from a portrait taken from life by Charles A. Barry, Springfield, Illinois, June 1860 / on stone by J.E. Baker ; J.H. </a:t>
            </a:r>
            <a:r>
              <a:rPr lang="en-US" dirty="0" err="1" smtClean="0"/>
              <a:t>Bufford's</a:t>
            </a:r>
            <a:r>
              <a:rPr lang="en-US" dirty="0" smtClean="0"/>
              <a:t> Lith. 313 Washington St. Boston.</a:t>
            </a:r>
            <a:endParaRPr lang="en-US" b="1" dirty="0" smtClean="0"/>
          </a:p>
          <a:p>
            <a:r>
              <a:rPr lang="en-US" b="1" dirty="0" smtClean="0"/>
              <a:t>Creator(s): </a:t>
            </a:r>
            <a:r>
              <a:rPr lang="en-US" u="sng" dirty="0" smtClean="0">
                <a:hlinkClick r:id="rId3"/>
              </a:rPr>
              <a:t>J.H. </a:t>
            </a:r>
            <a:r>
              <a:rPr lang="en-US" u="sng" dirty="0" err="1" smtClean="0">
                <a:hlinkClick r:id="rId3"/>
              </a:rPr>
              <a:t>Bufford's</a:t>
            </a:r>
            <a:r>
              <a:rPr lang="en-US" u="sng" dirty="0" smtClean="0">
                <a:hlinkClick r:id="rId3"/>
              </a:rPr>
              <a:t> Lith.</a:t>
            </a:r>
            <a:r>
              <a:rPr lang="en-US" dirty="0" smtClean="0"/>
              <a:t>,</a:t>
            </a:r>
            <a:endParaRPr lang="en-US" b="1" dirty="0" smtClean="0"/>
          </a:p>
          <a:p>
            <a:r>
              <a:rPr lang="en-US" b="1" dirty="0" smtClean="0"/>
              <a:t>Related Names: </a:t>
            </a:r>
            <a:br>
              <a:rPr lang="en-US" b="1" dirty="0" smtClean="0"/>
            </a:br>
            <a:r>
              <a:rPr lang="en-US" b="1" dirty="0" smtClean="0"/>
              <a:t>   </a:t>
            </a:r>
            <a:r>
              <a:rPr lang="en-US" u="sng" dirty="0" smtClean="0">
                <a:hlinkClick r:id="rId4"/>
              </a:rPr>
              <a:t>Baker, Joseph E., ca. 1837-1914</a:t>
            </a:r>
            <a:r>
              <a:rPr lang="en-US" dirty="0" smtClean="0"/>
              <a:t> , artist </a:t>
            </a:r>
            <a:r>
              <a:rPr lang="en-US" b="1" dirty="0" smtClean="0"/>
              <a:t/>
            </a:r>
            <a:br>
              <a:rPr lang="en-US" b="1" dirty="0" smtClean="0"/>
            </a:br>
            <a:r>
              <a:rPr lang="en-US" b="1" dirty="0" smtClean="0"/>
              <a:t>   </a:t>
            </a:r>
            <a:r>
              <a:rPr lang="en-US" u="sng" dirty="0" smtClean="0">
                <a:hlinkClick r:id="rId5"/>
              </a:rPr>
              <a:t>Barry, Charles A., 1830-1892</a:t>
            </a:r>
            <a:r>
              <a:rPr lang="en-US" dirty="0" smtClean="0"/>
              <a:t> , copyright claimant</a:t>
            </a:r>
            <a:endParaRPr lang="en-US" b="1" dirty="0" smtClean="0"/>
          </a:p>
          <a:p>
            <a:r>
              <a:rPr lang="en-US" b="1" dirty="0" smtClean="0"/>
              <a:t>Date Created/Published: </a:t>
            </a:r>
            <a:r>
              <a:rPr lang="en-US" dirty="0" smtClean="0"/>
              <a:t>Boston : Thayer &amp; Eldridge, Publishers for N.E. States, c1860 (Boston : J.H. </a:t>
            </a:r>
            <a:r>
              <a:rPr lang="en-US" dirty="0" err="1" smtClean="0"/>
              <a:t>Bufford's</a:t>
            </a:r>
            <a:r>
              <a:rPr lang="en-US" dirty="0" smtClean="0"/>
              <a:t> Lith. 313 Washington St.)</a:t>
            </a:r>
            <a:endParaRPr lang="en-US" b="1" dirty="0" smtClean="0"/>
          </a:p>
          <a:p>
            <a:r>
              <a:rPr lang="en-US" b="1" dirty="0" smtClean="0"/>
              <a:t>Summary: </a:t>
            </a:r>
            <a:r>
              <a:rPr lang="en-US" dirty="0" smtClean="0"/>
              <a:t>Print showing Abraham Lincoln, head-and-shoulders portrait, facing right.</a:t>
            </a:r>
            <a:endParaRPr lang="en-US" b="1" dirty="0"/>
          </a:p>
        </p:txBody>
      </p:sp>
      <p:sp>
        <p:nvSpPr>
          <p:cNvPr id="7" name="TextBox 6"/>
          <p:cNvSpPr txBox="1"/>
          <p:nvPr/>
        </p:nvSpPr>
        <p:spPr>
          <a:xfrm rot="21217038">
            <a:off x="953915" y="5161915"/>
            <a:ext cx="3810000" cy="923330"/>
          </a:xfrm>
          <a:prstGeom prst="rect">
            <a:avLst/>
          </a:prstGeom>
          <a:noFill/>
        </p:spPr>
        <p:txBody>
          <a:bodyPr wrap="square" rtlCol="0">
            <a:spAutoFit/>
          </a:bodyPr>
          <a:lstStyle/>
          <a:p>
            <a:r>
              <a:rPr lang="en-US" b="1" dirty="0" smtClean="0"/>
              <a:t>Bookmark This Record: </a:t>
            </a:r>
            <a:r>
              <a:rPr lang="en-US" dirty="0" smtClean="0"/>
              <a:t/>
            </a:r>
            <a:br>
              <a:rPr lang="en-US" dirty="0" smtClean="0"/>
            </a:br>
            <a:r>
              <a:rPr lang="en-US" b="1" dirty="0" smtClean="0"/>
              <a:t>   </a:t>
            </a:r>
            <a:r>
              <a:rPr lang="en-US" dirty="0" smtClean="0"/>
              <a:t>http://www.loc.gov/pictures/item/2006680102/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descr="uo.jpg"/>
          <p:cNvPicPr>
            <a:picLocks noGrp="1" noChangeAspect="1"/>
          </p:cNvPicPr>
          <p:nvPr>
            <p:ph idx="1"/>
          </p:nvPr>
        </p:nvPicPr>
        <p:blipFill>
          <a:blip r:embed="rId2" cstate="print"/>
          <a:stretch>
            <a:fillRect/>
          </a:stretch>
        </p:blipFill>
        <p:spPr>
          <a:xfrm>
            <a:off x="457200" y="457200"/>
            <a:ext cx="2743200" cy="337278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11" name="TextBox 10"/>
          <p:cNvSpPr txBox="1"/>
          <p:nvPr/>
        </p:nvSpPr>
        <p:spPr>
          <a:xfrm>
            <a:off x="4343400" y="304800"/>
            <a:ext cx="4495800" cy="4953714"/>
          </a:xfrm>
          <a:prstGeom prst="rect">
            <a:avLst/>
          </a:prstGeom>
          <a:noFill/>
        </p:spPr>
        <p:txBody>
          <a:bodyPr wrap="square" rtlCol="0">
            <a:spAutoFit/>
          </a:bodyPr>
          <a:lstStyle/>
          <a:p>
            <a:r>
              <a:rPr lang="en-US" b="1" dirty="0" smtClean="0"/>
              <a:t>Title: </a:t>
            </a:r>
            <a:r>
              <a:rPr lang="en-US" dirty="0" smtClean="0"/>
              <a:t>[Abraham Lincoln, Congressman-elect from Illinois. Three-quarter length portrait, seated, facing front]</a:t>
            </a:r>
            <a:endParaRPr lang="en-US" b="1" dirty="0" smtClean="0"/>
          </a:p>
          <a:p>
            <a:r>
              <a:rPr lang="en-US" b="1" dirty="0" smtClean="0"/>
              <a:t>Creator(s): </a:t>
            </a:r>
            <a:r>
              <a:rPr lang="en-US" u="sng" dirty="0" smtClean="0">
                <a:hlinkClick r:id="rId3"/>
              </a:rPr>
              <a:t>Shepherd, Nicholas H.</a:t>
            </a:r>
            <a:r>
              <a:rPr lang="en-US" dirty="0" smtClean="0"/>
              <a:t>, photographer</a:t>
            </a:r>
            <a:endParaRPr lang="en-US" b="1" dirty="0" smtClean="0"/>
          </a:p>
          <a:p>
            <a:r>
              <a:rPr lang="en-US" b="1" dirty="0" smtClean="0"/>
              <a:t>Date Created/Published: </a:t>
            </a:r>
            <a:r>
              <a:rPr lang="en-US" dirty="0" smtClean="0"/>
              <a:t>[Springfield, Ill., 1846 or 1847]</a:t>
            </a:r>
            <a:endParaRPr lang="en-US" b="1" dirty="0" smtClean="0"/>
          </a:p>
          <a:p>
            <a:r>
              <a:rPr lang="en-US" b="1" dirty="0" smtClean="0"/>
              <a:t>Medium: </a:t>
            </a:r>
            <a:r>
              <a:rPr lang="en-US" dirty="0" smtClean="0"/>
              <a:t>1 photograph : quarter plate daguerreotype ; plate 4 1/4 x 3 1/4 in.</a:t>
            </a:r>
            <a:endParaRPr lang="en-US" b="1" dirty="0" smtClean="0"/>
          </a:p>
          <a:p>
            <a:r>
              <a:rPr lang="en-US" b="1" dirty="0" smtClean="0"/>
              <a:t>Summary: </a:t>
            </a:r>
            <a:r>
              <a:rPr lang="en-US" dirty="0" smtClean="0"/>
              <a:t>This daguerreotype is the earliest-known photograph of Abraham Lincoln, taken at age 37 when he was a frontier lawyer in Springfield and Congressman-elect from Illinois. (Source: </a:t>
            </a:r>
            <a:r>
              <a:rPr lang="en-US" dirty="0" err="1" smtClean="0"/>
              <a:t>Ostendorf</a:t>
            </a:r>
            <a:r>
              <a:rPr lang="en-US" dirty="0" smtClean="0"/>
              <a:t>, p. 4)</a:t>
            </a:r>
            <a:endParaRPr lang="en-US" b="1" dirty="0"/>
          </a:p>
        </p:txBody>
      </p:sp>
      <p:sp>
        <p:nvSpPr>
          <p:cNvPr id="12" name="Rectangle 11"/>
          <p:cNvSpPr/>
          <p:nvPr/>
        </p:nvSpPr>
        <p:spPr>
          <a:xfrm rot="434835">
            <a:off x="304800" y="4953000"/>
            <a:ext cx="4572000" cy="1200329"/>
          </a:xfrm>
          <a:prstGeom prst="rect">
            <a:avLst/>
          </a:prstGeom>
        </p:spPr>
        <p:txBody>
          <a:bodyPr wrap="square">
            <a:spAutoFit/>
          </a:bodyPr>
          <a:lstStyle/>
          <a:p>
            <a:r>
              <a:rPr lang="en-US" b="1" dirty="0" smtClean="0"/>
              <a:t>Bookmark This Record: </a:t>
            </a:r>
            <a:r>
              <a:rPr lang="en-US" dirty="0" smtClean="0"/>
              <a:t/>
            </a:r>
            <a:br>
              <a:rPr lang="en-US" dirty="0" smtClean="0"/>
            </a:br>
            <a:r>
              <a:rPr lang="en-US" b="1" dirty="0" smtClean="0"/>
              <a:t>   </a:t>
            </a:r>
            <a:r>
              <a:rPr lang="en-US" dirty="0" smtClean="0"/>
              <a:t>http://www.loc.gov/pictures/item/2004664400/</a:t>
            </a:r>
          </a:p>
          <a:p>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TotalTime>
  <Words>143</Words>
  <Application>Microsoft Office PowerPoint</Application>
  <PresentationFormat>On-screen Show (4:3)</PresentationFormat>
  <Paragraphs>84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Abraham Lincoln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Tammy</cp:lastModifiedBy>
  <cp:revision>13</cp:revision>
  <dcterms:created xsi:type="dcterms:W3CDTF">2012-11-19T19:26:51Z</dcterms:created>
  <dcterms:modified xsi:type="dcterms:W3CDTF">2012-11-21T03:36:12Z</dcterms:modified>
</cp:coreProperties>
</file>