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6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B67FC-BA45-4BEF-830E-7B39CBDD4CF2}"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94428-D5B4-4224-9FED-298DB6A4A8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B67FC-BA45-4BEF-830E-7B39CBDD4CF2}" type="datetimeFigureOut">
              <a:rPr lang="en-US" smtClean="0"/>
              <a:pPr/>
              <a:t>11/26/2012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94428-D5B4-4224-9FED-298DB6A4A8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hdl.loc.gov/loc.rbc/lprbscsm.scsm1429"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loc.gov/pictures/related/?fi=name&amp;q=Jackson,%20Calvin,%20fl.%201858-1882" TargetMode="External"/><Relationship Id="rId2" Type="http://schemas.openxmlformats.org/officeDocument/2006/relationships/hyperlink" Target="http://hdl.loc.gov/loc.pnp/cph.3g13901"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www.loc.gov/pictures/item/20096321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loc.gov/pictures/related/?fi=name&amp;q=Shepherd,%20Nicolas%20H." TargetMode="External"/><Relationship Id="rId2" Type="http://schemas.openxmlformats.org/officeDocument/2006/relationships/hyperlink" Target="http://hdl.loc.gov/loc.pnp/cph.3g06189" TargetMode="Externa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www.loc.gov/pictures/item/200466434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loc.gov/pictures/related/?fi=name&amp;q=Highsmith,%20Carol%20M.,%201946-"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hdl.loc.gov/loc.rbc/lprbscsm.scsm1374"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hdl.loc.gov/loc.rbc/lprbscsm.scsm1425"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lookingforlincoln.com/cfm/historyhunt_pop_24.asp?id=24"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lookingforlincoln.com/historyhunt.asp"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loc.gov/pictures/item/2009630666/" TargetMode="External"/><Relationship Id="rId2" Type="http://schemas.openxmlformats.org/officeDocument/2006/relationships/hyperlink" Target="http://www.loc.gov/pictures/related/?fi=name&amp;q=Hesler,%20Alexander,%201823-1895" TargetMode="Externa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www.loc.gov/pictures/item/2009630661/" TargetMode="External"/><Relationship Id="rId2" Type="http://schemas.openxmlformats.org/officeDocument/2006/relationships/hyperlink" Target="http://hdl.loc.gov/loc.pnp/ppmsca.23724"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loc.gov/pictures/item/2003674537/" TargetMode="External"/><Relationship Id="rId2" Type="http://schemas.openxmlformats.org/officeDocument/2006/relationships/hyperlink" Target="http://hdl.loc.gov/loc.pnp/cph.3a09553"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www.loc.gov/pictures/item/ky0095/" TargetMode="External"/><Relationship Id="rId2" Type="http://schemas.openxmlformats.org/officeDocument/2006/relationships/hyperlink" Target="http://www.loc.gov/pictures/related/?fi=name&amp;q=Historic%20American%20Buildings%20Survey"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95800" y="304800"/>
            <a:ext cx="4495800" cy="6400800"/>
          </a:xfrm>
        </p:spPr>
        <p:txBody>
          <a:bodyPr>
            <a:normAutofit fontScale="62500" lnSpcReduction="20000"/>
          </a:bodyPr>
          <a:lstStyle/>
          <a:p>
            <a:r>
              <a:rPr lang="en-US" b="1" dirty="0"/>
              <a:t>Created/Published</a:t>
            </a:r>
          </a:p>
          <a:p>
            <a:r>
              <a:rPr lang="en-US" dirty="0"/>
              <a:t>March 15, 1847</a:t>
            </a:r>
          </a:p>
          <a:p>
            <a:r>
              <a:rPr lang="en-US" b="1" dirty="0"/>
              <a:t>Summary</a:t>
            </a:r>
            <a:r>
              <a:rPr lang="en-US" dirty="0"/>
              <a:t>: Betts recovered a judgment for $54.50 against Porter in the JP court. Porter never satisfied the judgment. Betts sued Porter and Russell for a bill of discovery and injunction. Betts claimed that Russell owed Porter money on several promissory notes and wanted to discover the amount. Betts requested an injunction to prevent Porter or Russell from assigning any notes or property to others to escape the judgment. Porter retained </a:t>
            </a:r>
            <a:r>
              <a:rPr lang="en-US" b="1" dirty="0"/>
              <a:t>Lincoln</a:t>
            </a:r>
            <a:r>
              <a:rPr lang="en-US" dirty="0"/>
              <a:t> and claimed that several people owed him approximately $185.20. The court found that Porter owed Betts $76.48 and that Russell owed Porter $200.45. The court ruled for Betts and awarded $200.45, of which $76.48 plus costs went to Betts and the remainder went to Porter.</a:t>
            </a:r>
          </a:p>
          <a:p>
            <a:r>
              <a:rPr lang="en-US" b="1" dirty="0"/>
              <a:t>Digital ID</a:t>
            </a:r>
          </a:p>
          <a:p>
            <a:r>
              <a:rPr lang="en-US" dirty="0" err="1"/>
              <a:t>lprbscsm</a:t>
            </a:r>
            <a:r>
              <a:rPr lang="en-US" dirty="0"/>
              <a:t> scsm1429</a:t>
            </a:r>
            <a:br>
              <a:rPr lang="en-US" dirty="0"/>
            </a:br>
            <a:r>
              <a:rPr lang="en-US" u="sng" dirty="0">
                <a:hlinkClick r:id="rId2"/>
              </a:rPr>
              <a:t>http://hdl.loc.gov/loc.rbc/lprbscsm.scsm1429</a:t>
            </a:r>
            <a:endParaRPr lang="en-US" dirty="0"/>
          </a:p>
          <a:p>
            <a:endParaRPr lang="en-US" dirty="0"/>
          </a:p>
        </p:txBody>
      </p:sp>
      <p:pic>
        <p:nvPicPr>
          <p:cNvPr id="5" name="Content Placeholder 4" descr="Image 1 of 2, Separate Answer in Betts v. Porter &amp; Russell, [Law"/>
          <p:cNvPicPr>
            <a:picLocks noGrp="1"/>
          </p:cNvPicPr>
          <p:nvPr>
            <p:ph sz="half" idx="1"/>
          </p:nvPr>
        </p:nvPicPr>
        <p:blipFill>
          <a:blip r:embed="rId3" cstate="print"/>
          <a:srcRect/>
          <a:stretch>
            <a:fillRect/>
          </a:stretch>
        </p:blipFill>
        <p:spPr bwMode="auto">
          <a:xfrm>
            <a:off x="228600" y="152400"/>
            <a:ext cx="4267200" cy="64309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52400"/>
            <a:ext cx="4267200" cy="6324600"/>
          </a:xfrm>
        </p:spPr>
        <p:txBody>
          <a:bodyPr>
            <a:normAutofit fontScale="85000" lnSpcReduction="20000"/>
          </a:bodyPr>
          <a:lstStyle/>
          <a:p>
            <a:r>
              <a:rPr lang="en-US" b="1" dirty="0" smtClean="0"/>
              <a:t>[</a:t>
            </a:r>
            <a:r>
              <a:rPr lang="en-US" sz="2400" b="1" dirty="0" smtClean="0"/>
              <a:t>Abraham Lincoln, head-and-shoulders portrait, facing slightly left, taken in Pittsfield, Illinois, two weeks before the final Lincoln-Douglas debate in Lincoln's unsuccessful bid for the Senate, October 1, 1858]</a:t>
            </a:r>
            <a:endParaRPr lang="en-US" b="1" dirty="0" smtClean="0"/>
          </a:p>
          <a:p>
            <a:r>
              <a:rPr lang="en-US" b="1" dirty="0" smtClean="0"/>
              <a:t>Digital </a:t>
            </a:r>
            <a:r>
              <a:rPr lang="en-US" b="1" dirty="0"/>
              <a:t>ID: </a:t>
            </a:r>
            <a:r>
              <a:rPr lang="en-US" dirty="0"/>
              <a:t>(digital file from color film copy transparency) </a:t>
            </a:r>
            <a:r>
              <a:rPr lang="en-US" dirty="0" err="1"/>
              <a:t>cph</a:t>
            </a:r>
            <a:r>
              <a:rPr lang="en-US" dirty="0"/>
              <a:t> 3g13901 </a:t>
            </a:r>
            <a:r>
              <a:rPr lang="en-US" sz="2400" u="sng" dirty="0">
                <a:hlinkClick r:id="rId2"/>
              </a:rPr>
              <a:t>http://hdl.loc.gov/loc.pnp/cph.3g13901</a:t>
            </a:r>
            <a:endParaRPr lang="en-US" sz="2400" dirty="0"/>
          </a:p>
          <a:p>
            <a:r>
              <a:rPr lang="en-US" b="1" dirty="0"/>
              <a:t>Creator(s): </a:t>
            </a:r>
            <a:r>
              <a:rPr lang="en-US" u="sng" dirty="0">
                <a:hlinkClick r:id="rId3"/>
              </a:rPr>
              <a:t>Jackson, Calvin, fl. 1858-1882</a:t>
            </a:r>
            <a:r>
              <a:rPr lang="en-US" dirty="0"/>
              <a:t>, photographer</a:t>
            </a:r>
          </a:p>
          <a:p>
            <a:r>
              <a:rPr lang="en-US" b="1" dirty="0"/>
              <a:t>Date Created/Published: </a:t>
            </a:r>
            <a:r>
              <a:rPr lang="en-US" dirty="0"/>
              <a:t>1858 October 1..</a:t>
            </a:r>
          </a:p>
          <a:p>
            <a:r>
              <a:rPr lang="en-US" b="1" dirty="0"/>
              <a:t>Bookmark This Record: </a:t>
            </a:r>
            <a:br>
              <a:rPr lang="en-US" b="1" dirty="0"/>
            </a:br>
            <a:r>
              <a:rPr lang="en-US" b="1" dirty="0"/>
              <a:t>   </a:t>
            </a:r>
            <a:r>
              <a:rPr lang="en-US" sz="2400" u="sng" dirty="0">
                <a:hlinkClick r:id="rId4"/>
              </a:rPr>
              <a:t>http://www.loc.gov/pictures/item/2009632130/</a:t>
            </a:r>
            <a:endParaRPr lang="en-US" sz="2400" dirty="0"/>
          </a:p>
          <a:p>
            <a:endParaRPr lang="en-US" dirty="0"/>
          </a:p>
        </p:txBody>
      </p:sp>
      <p:pic>
        <p:nvPicPr>
          <p:cNvPr id="5" name="Content Placeholder 4" descr="[Abraham Lincoln, head-and-shoulders portrait, facing slightly left, taken in Pittsfield, Illinois, two weeks before the final Lincoln-Douglas debate in Lincoln's unsuccessful bid for the Senate, October 1, 1858]"/>
          <p:cNvPicPr>
            <a:picLocks noGrp="1"/>
          </p:cNvPicPr>
          <p:nvPr>
            <p:ph sz="half" idx="1"/>
          </p:nvPr>
        </p:nvPicPr>
        <p:blipFill>
          <a:blip r:embed="rId5" cstate="print"/>
          <a:srcRect/>
          <a:stretch>
            <a:fillRect/>
          </a:stretch>
        </p:blipFill>
        <p:spPr bwMode="auto">
          <a:xfrm>
            <a:off x="152400" y="304800"/>
            <a:ext cx="4419600" cy="6324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00600" y="762000"/>
            <a:ext cx="4038600" cy="5135563"/>
          </a:xfrm>
        </p:spPr>
        <p:txBody>
          <a:bodyPr>
            <a:normAutofit fontScale="70000" lnSpcReduction="20000"/>
          </a:bodyPr>
          <a:lstStyle/>
          <a:p>
            <a:r>
              <a:rPr lang="en-US" b="1" dirty="0"/>
              <a:t>[Mary Todd Lincoln, wife of Abraham Lincoln. Three-quarter length portrait, seated, facing front]</a:t>
            </a:r>
          </a:p>
          <a:p>
            <a:r>
              <a:rPr lang="en-US" b="1" dirty="0"/>
              <a:t>Digital ID: </a:t>
            </a:r>
            <a:r>
              <a:rPr lang="en-US" dirty="0"/>
              <a:t>(digital file from color film copy transparency) </a:t>
            </a:r>
            <a:r>
              <a:rPr lang="en-US" dirty="0" err="1"/>
              <a:t>cph</a:t>
            </a:r>
            <a:r>
              <a:rPr lang="en-US" dirty="0"/>
              <a:t> 3g06189 </a:t>
            </a:r>
            <a:r>
              <a:rPr lang="en-US" u="sng" dirty="0">
                <a:hlinkClick r:id="rId2"/>
              </a:rPr>
              <a:t>http://hdl.loc.gov/loc.pnp/cph.3g06189</a:t>
            </a:r>
            <a:endParaRPr lang="en-US" dirty="0"/>
          </a:p>
          <a:p>
            <a:pPr lvl="0"/>
            <a:r>
              <a:rPr lang="en-US" b="1" dirty="0"/>
              <a:t>Creator(s): </a:t>
            </a:r>
            <a:r>
              <a:rPr lang="en-US" u="sng" dirty="0">
                <a:hlinkClick r:id="rId3"/>
              </a:rPr>
              <a:t>Shepherd, Nicolas H.</a:t>
            </a:r>
            <a:r>
              <a:rPr lang="en-US" dirty="0"/>
              <a:t>, photographer</a:t>
            </a:r>
          </a:p>
          <a:p>
            <a:pPr lvl="0"/>
            <a:r>
              <a:rPr lang="en-US" b="1" dirty="0"/>
              <a:t>Date Created/Published: </a:t>
            </a:r>
            <a:r>
              <a:rPr lang="en-US" dirty="0"/>
              <a:t>[1846 or 1847]</a:t>
            </a:r>
          </a:p>
          <a:p>
            <a:r>
              <a:rPr lang="en-US" b="1" dirty="0"/>
              <a:t>Bookmark This Record: </a:t>
            </a:r>
            <a:br>
              <a:rPr lang="en-US" b="1" dirty="0"/>
            </a:br>
            <a:r>
              <a:rPr lang="en-US" b="1" dirty="0"/>
              <a:t>   </a:t>
            </a:r>
            <a:r>
              <a:rPr lang="en-US" u="sng" dirty="0">
                <a:hlinkClick r:id="rId4"/>
              </a:rPr>
              <a:t>http://www.loc.gov/pictures/item/2004664342/</a:t>
            </a:r>
            <a:endParaRPr lang="en-US" dirty="0"/>
          </a:p>
          <a:p>
            <a:r>
              <a:rPr lang="en-US" dirty="0"/>
              <a:t> </a:t>
            </a:r>
          </a:p>
          <a:p>
            <a:endParaRPr lang="en-US" dirty="0"/>
          </a:p>
        </p:txBody>
      </p:sp>
      <p:pic>
        <p:nvPicPr>
          <p:cNvPr id="5" name="Content Placeholder 4" descr="[Mary Todd Lincoln, wife of Abraham Lincoln. Three-quarter length portrait, seated, facing front]"/>
          <p:cNvPicPr>
            <a:picLocks noGrp="1"/>
          </p:cNvPicPr>
          <p:nvPr>
            <p:ph sz="half" idx="1"/>
          </p:nvPr>
        </p:nvPicPr>
        <p:blipFill>
          <a:blip r:embed="rId5" cstate="print"/>
          <a:srcRect/>
          <a:stretch>
            <a:fillRect/>
          </a:stretch>
        </p:blipFill>
        <p:spPr bwMode="auto">
          <a:xfrm>
            <a:off x="152400" y="304800"/>
            <a:ext cx="4419599" cy="6172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normAutofit fontScale="55000" lnSpcReduction="20000"/>
          </a:bodyPr>
          <a:lstStyle/>
          <a:p>
            <a:r>
              <a:rPr lang="en-US" sz="3800" b="1" dirty="0"/>
              <a:t>Abraham Lincoln, half-length portrait, facing </a:t>
            </a:r>
            <a:r>
              <a:rPr lang="en-US" sz="3800" b="1" dirty="0" smtClean="0"/>
              <a:t>left</a:t>
            </a:r>
          </a:p>
          <a:p>
            <a:endParaRPr lang="en-US" sz="2000" b="1" dirty="0"/>
          </a:p>
          <a:p>
            <a:r>
              <a:rPr lang="en-US" b="1" dirty="0"/>
              <a:t>Date Created/Published: </a:t>
            </a:r>
            <a:r>
              <a:rPr lang="en-US" dirty="0"/>
              <a:t>[probably 1858, copied later</a:t>
            </a:r>
            <a:r>
              <a:rPr lang="en-US" dirty="0" smtClean="0"/>
              <a:t>]</a:t>
            </a:r>
          </a:p>
          <a:p>
            <a:r>
              <a:rPr lang="en-US" b="1" dirty="0"/>
              <a:t>Summary: </a:t>
            </a:r>
            <a:r>
              <a:rPr lang="en-US" dirty="0"/>
              <a:t>Photo shows Abraham Lincoln in an image that was widely reproduced on presidential campaign </a:t>
            </a:r>
            <a:r>
              <a:rPr lang="en-US" dirty="0" err="1"/>
              <a:t>ribbins</a:t>
            </a:r>
            <a:r>
              <a:rPr lang="en-US" dirty="0"/>
              <a:t> in 1860. Lincoln reportedly liked the photograph and often signed prints for admirers. (Source: </a:t>
            </a:r>
            <a:r>
              <a:rPr lang="en-US" dirty="0" err="1"/>
              <a:t>Ostendorf</a:t>
            </a:r>
            <a:r>
              <a:rPr lang="en-US" dirty="0"/>
              <a:t>, p. 29</a:t>
            </a:r>
            <a:r>
              <a:rPr lang="en-US" dirty="0" smtClean="0"/>
              <a:t>)</a:t>
            </a:r>
          </a:p>
          <a:p>
            <a:r>
              <a:rPr lang="en-US" b="1" dirty="0"/>
              <a:t>Bookmark This Record: </a:t>
            </a:r>
            <a:r>
              <a:rPr lang="en-US" dirty="0" smtClean="0"/>
              <a:t/>
            </a:r>
            <a:br>
              <a:rPr lang="en-US" dirty="0" smtClean="0"/>
            </a:br>
            <a:r>
              <a:rPr lang="en-US" b="1" dirty="0"/>
              <a:t>   </a:t>
            </a:r>
            <a:r>
              <a:rPr lang="en-US" dirty="0"/>
              <a:t>http://www.loc.gov/pictures/item/2009630654</a:t>
            </a:r>
            <a:r>
              <a:rPr lang="en-US" dirty="0" smtClean="0"/>
              <a:t>/</a:t>
            </a:r>
          </a:p>
          <a:p>
            <a:r>
              <a:rPr lang="en-US" b="1" dirty="0"/>
              <a:t>Digital ID: </a:t>
            </a:r>
            <a:r>
              <a:rPr lang="en-US" dirty="0"/>
              <a:t>(digital file from </a:t>
            </a:r>
            <a:r>
              <a:rPr lang="en-US" dirty="0" err="1"/>
              <a:t>b&amp;w</a:t>
            </a:r>
            <a:r>
              <a:rPr lang="en-US" dirty="0"/>
              <a:t> film copy neg.) </a:t>
            </a:r>
            <a:r>
              <a:rPr lang="en-US" dirty="0" err="1"/>
              <a:t>cph</a:t>
            </a:r>
            <a:r>
              <a:rPr lang="en-US" dirty="0"/>
              <a:t> 3a25451 http://hdl.loc.gov/loc.pnp/cph.3a25451</a:t>
            </a:r>
          </a:p>
        </p:txBody>
      </p:sp>
      <p:pic>
        <p:nvPicPr>
          <p:cNvPr id="5" name="Content Placeholder 4" descr="[Abraham Lincoln, half-length portrait, facing left]"/>
          <p:cNvPicPr>
            <a:picLocks noGrp="1"/>
          </p:cNvPicPr>
          <p:nvPr>
            <p:ph sz="half" idx="1"/>
          </p:nvPr>
        </p:nvPicPr>
        <p:blipFill>
          <a:blip r:embed="rId2" cstate="print"/>
          <a:srcRect/>
          <a:stretch>
            <a:fillRect/>
          </a:stretch>
        </p:blipFill>
        <p:spPr bwMode="auto">
          <a:xfrm>
            <a:off x="0" y="304800"/>
            <a:ext cx="4571999" cy="6324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457200"/>
            <a:ext cx="4038600" cy="5668963"/>
          </a:xfrm>
        </p:spPr>
        <p:txBody>
          <a:bodyPr>
            <a:normAutofit/>
          </a:bodyPr>
          <a:lstStyle/>
          <a:p>
            <a:r>
              <a:rPr lang="en-US" sz="2400" b="1" dirty="0"/>
              <a:t>Abraham Lincoln's summer home, Washington, D.C.</a:t>
            </a:r>
          </a:p>
          <a:p>
            <a:r>
              <a:rPr lang="en-US" sz="2400" b="1" dirty="0"/>
              <a:t>Digital ID: </a:t>
            </a:r>
            <a:r>
              <a:rPr lang="en-US" sz="2400" dirty="0"/>
              <a:t>(original digital file) </a:t>
            </a:r>
            <a:r>
              <a:rPr lang="en-US" sz="2400" dirty="0" err="1"/>
              <a:t>highsm</a:t>
            </a:r>
            <a:r>
              <a:rPr lang="en-US" sz="2400" dirty="0"/>
              <a:t> 04096 http://hdl.loc.gov/loc.pnp/highsm.04096</a:t>
            </a:r>
            <a:endParaRPr lang="en-US" sz="2400" b="1" dirty="0"/>
          </a:p>
          <a:p>
            <a:r>
              <a:rPr lang="en-US" sz="2400" b="1" dirty="0"/>
              <a:t>Creator(s): </a:t>
            </a:r>
            <a:r>
              <a:rPr lang="en-US" sz="2400" u="sng" dirty="0" err="1">
                <a:hlinkClick r:id="rId2"/>
              </a:rPr>
              <a:t>Highsmith</a:t>
            </a:r>
            <a:r>
              <a:rPr lang="en-US" sz="2400" u="sng" dirty="0">
                <a:hlinkClick r:id="rId2"/>
              </a:rPr>
              <a:t>, Carol M., 1946-</a:t>
            </a:r>
            <a:r>
              <a:rPr lang="en-US" sz="2400" dirty="0"/>
              <a:t>, photographer</a:t>
            </a:r>
            <a:endParaRPr lang="en-US" sz="2400" b="1" dirty="0"/>
          </a:p>
          <a:p>
            <a:r>
              <a:rPr lang="en-US" sz="2400" b="1" dirty="0"/>
              <a:t>Date Created/Published: </a:t>
            </a:r>
            <a:r>
              <a:rPr lang="en-US" sz="2400" dirty="0"/>
              <a:t>2009 January 27.</a:t>
            </a:r>
            <a:endParaRPr lang="en-US" sz="2400" b="1" dirty="0"/>
          </a:p>
          <a:p>
            <a:endParaRPr lang="en-US" sz="2400" dirty="0"/>
          </a:p>
        </p:txBody>
      </p:sp>
      <p:pic>
        <p:nvPicPr>
          <p:cNvPr id="5" name="Content Placeholder 4" descr="Abraham Lincoln's summer home, Washington, D.C."/>
          <p:cNvPicPr>
            <a:picLocks noGrp="1"/>
          </p:cNvPicPr>
          <p:nvPr>
            <p:ph sz="half" idx="1"/>
          </p:nvPr>
        </p:nvPicPr>
        <p:blipFill>
          <a:blip r:embed="rId3" cstate="print"/>
          <a:srcRect/>
          <a:stretch>
            <a:fillRect/>
          </a:stretch>
        </p:blipFill>
        <p:spPr bwMode="auto">
          <a:xfrm>
            <a:off x="457200" y="533400"/>
            <a:ext cx="3962400" cy="6324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3716000" cy="8572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0"/>
            <a:ext cx="4343400" cy="6858000"/>
          </a:xfrm>
        </p:spPr>
        <p:txBody>
          <a:bodyPr>
            <a:normAutofit fontScale="62500" lnSpcReduction="20000"/>
          </a:bodyPr>
          <a:lstStyle/>
          <a:p>
            <a:r>
              <a:rPr lang="en-US" b="1" dirty="0"/>
              <a:t>Created/Published</a:t>
            </a:r>
          </a:p>
          <a:p>
            <a:r>
              <a:rPr lang="en-US" dirty="0" smtClean="0"/>
              <a:t>January </a:t>
            </a:r>
            <a:r>
              <a:rPr lang="en-US" dirty="0"/>
              <a:t>23, 1836</a:t>
            </a:r>
          </a:p>
          <a:p>
            <a:endParaRPr lang="en-US" b="1" dirty="0" smtClean="0"/>
          </a:p>
          <a:p>
            <a:r>
              <a:rPr lang="en-US" b="1" dirty="0" smtClean="0"/>
              <a:t>Summary</a:t>
            </a:r>
            <a:r>
              <a:rPr lang="en-US" dirty="0"/>
              <a:t>: Kellogg and Lewis Crain dissolved their business partnership, but Crain owed Kellogg $16,000 to pay off the business's debts. Crain died before paying, and Kellogg sued James Crain, who served as surety for Lewis Crain, in an action of debt for $16,000. The court granted a change of venue to Peoria County, but the court there remanded the </a:t>
            </a:r>
            <a:r>
              <a:rPr lang="en-US" b="1" dirty="0"/>
              <a:t>case</a:t>
            </a:r>
            <a:r>
              <a:rPr lang="en-US" dirty="0"/>
              <a:t> back to Tazewell County. Kellogg retained </a:t>
            </a:r>
            <a:r>
              <a:rPr lang="en-US" b="1" dirty="0"/>
              <a:t>Lincoln</a:t>
            </a:r>
            <a:r>
              <a:rPr lang="en-US" dirty="0"/>
              <a:t> but failed to appear, and the court dismissed the </a:t>
            </a:r>
            <a:r>
              <a:rPr lang="en-US" b="1" dirty="0"/>
              <a:t>case</a:t>
            </a:r>
            <a:r>
              <a:rPr lang="en-US" dirty="0"/>
              <a:t>. Kellogg motioned to reinstate the </a:t>
            </a:r>
            <a:r>
              <a:rPr lang="en-US" b="1" dirty="0"/>
              <a:t>case</a:t>
            </a:r>
            <a:r>
              <a:rPr lang="en-US" dirty="0"/>
              <a:t> because he was ill and could not attend court. The court set aside the dismissal and ruled for Kellogg for $16,000.</a:t>
            </a:r>
          </a:p>
          <a:p>
            <a:endParaRPr lang="en-US" dirty="0" smtClean="0"/>
          </a:p>
          <a:p>
            <a:r>
              <a:rPr lang="en-US" dirty="0" smtClean="0"/>
              <a:t>Digital </a:t>
            </a:r>
            <a:r>
              <a:rPr lang="en-US" dirty="0"/>
              <a:t>ID</a:t>
            </a:r>
          </a:p>
          <a:p>
            <a:r>
              <a:rPr lang="en-US" dirty="0" err="1" smtClean="0"/>
              <a:t>lprbscsm</a:t>
            </a:r>
            <a:r>
              <a:rPr lang="en-US" dirty="0" smtClean="0"/>
              <a:t> </a:t>
            </a:r>
            <a:r>
              <a:rPr lang="en-US" dirty="0"/>
              <a:t>scsm1374</a:t>
            </a:r>
            <a:br>
              <a:rPr lang="en-US" dirty="0"/>
            </a:br>
            <a:r>
              <a:rPr lang="en-US" u="sng" dirty="0">
                <a:hlinkClick r:id="rId2"/>
              </a:rPr>
              <a:t>http://hdl.loc.gov/loc.rbc/lprbscsm.scsm1374</a:t>
            </a:r>
            <a:endParaRPr lang="en-US" dirty="0"/>
          </a:p>
          <a:p>
            <a:r>
              <a:rPr lang="en-US" dirty="0"/>
              <a:t> </a:t>
            </a:r>
          </a:p>
          <a:p>
            <a:endParaRPr lang="en-US" dirty="0"/>
          </a:p>
        </p:txBody>
      </p:sp>
      <p:pic>
        <p:nvPicPr>
          <p:cNvPr id="5" name="Content Placeholder 4" descr="Image 1 of 2, Amended Replication in Kellogg v. Crain, [Law pape"/>
          <p:cNvPicPr>
            <a:picLocks noGrp="1"/>
          </p:cNvPicPr>
          <p:nvPr>
            <p:ph sz="half" idx="1"/>
          </p:nvPr>
        </p:nvPicPr>
        <p:blipFill>
          <a:blip r:embed="rId3" cstate="print"/>
          <a:srcRect/>
          <a:stretch>
            <a:fillRect/>
          </a:stretch>
        </p:blipFill>
        <p:spPr bwMode="auto">
          <a:xfrm>
            <a:off x="0" y="0"/>
            <a:ext cx="4724399"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28600"/>
            <a:ext cx="4038600" cy="5897563"/>
          </a:xfrm>
        </p:spPr>
        <p:txBody>
          <a:bodyPr>
            <a:normAutofit fontScale="55000" lnSpcReduction="20000"/>
          </a:bodyPr>
          <a:lstStyle/>
          <a:p>
            <a:r>
              <a:rPr lang="en-US" b="1" dirty="0"/>
              <a:t>Created/Published</a:t>
            </a:r>
          </a:p>
          <a:p>
            <a:r>
              <a:rPr lang="en-US" dirty="0"/>
              <a:t>July 10, 1846</a:t>
            </a:r>
            <a:br>
              <a:rPr lang="en-US" dirty="0"/>
            </a:br>
            <a:r>
              <a:rPr lang="en-US" dirty="0"/>
              <a:t>Mason County, Illinois</a:t>
            </a:r>
          </a:p>
          <a:p>
            <a:r>
              <a:rPr lang="en-US" dirty="0"/>
              <a:t> </a:t>
            </a:r>
          </a:p>
          <a:p>
            <a:r>
              <a:rPr lang="en-US" dirty="0"/>
              <a:t/>
            </a:r>
            <a:br>
              <a:rPr lang="en-US" dirty="0"/>
            </a:br>
            <a:r>
              <a:rPr lang="en-US" b="1" dirty="0"/>
              <a:t>Summary:</a:t>
            </a:r>
            <a:r>
              <a:rPr lang="en-US" dirty="0"/>
              <a:t> Ross and others sued Humphrey in the JP court to recover a debt. Humphrey retained Lincoln and motioned for a change of venue to another JP. The JP granted the motion. The second JP ruled for Humphrey. Ross and others appealed the judgment to the circuit court. The court ruled for Ross and others and awarded $35.03 in damages.</a:t>
            </a:r>
          </a:p>
          <a:p>
            <a:r>
              <a:rPr lang="en-US" dirty="0"/>
              <a:t/>
            </a:r>
            <a:br>
              <a:rPr lang="en-US" dirty="0"/>
            </a:br>
            <a:endParaRPr lang="en-US" dirty="0"/>
          </a:p>
          <a:p>
            <a:r>
              <a:rPr lang="en-US" dirty="0"/>
              <a:t>Summary: Ross and others sued Humphrey in the JP court to recover a debt. Humphrey retained Lincoln and motioned for a change of venue to another JP. The JP granted the motion. The second JP ruled for Humphrey. Ross and others appealed the judgment to the circuit court. The court ruled for Ross and others and awarded $36 in damages.</a:t>
            </a:r>
          </a:p>
          <a:p>
            <a:r>
              <a:rPr lang="en-US" b="1" dirty="0"/>
              <a:t>Digital ID</a:t>
            </a:r>
          </a:p>
          <a:p>
            <a:r>
              <a:rPr lang="en-US" dirty="0" err="1"/>
              <a:t>lprbscsm</a:t>
            </a:r>
            <a:r>
              <a:rPr lang="en-US" dirty="0"/>
              <a:t> scsm1425</a:t>
            </a:r>
            <a:br>
              <a:rPr lang="en-US" dirty="0"/>
            </a:br>
            <a:r>
              <a:rPr lang="en-US" u="sng" dirty="0">
                <a:hlinkClick r:id="rId2"/>
              </a:rPr>
              <a:t>http://hdl.loc.gov/loc.rbc/lprbscsm.scsm1425</a:t>
            </a:r>
            <a:endParaRPr lang="en-US" dirty="0"/>
          </a:p>
          <a:p>
            <a:r>
              <a:rPr lang="en-US" dirty="0"/>
              <a:t> </a:t>
            </a:r>
          </a:p>
          <a:p>
            <a:endParaRPr lang="en-US" dirty="0"/>
          </a:p>
        </p:txBody>
      </p:sp>
      <p:pic>
        <p:nvPicPr>
          <p:cNvPr id="5" name="Content Placeholder 4" descr="Image 1 of 2, Affidavit in Ross et al. v. Humphrey, [Law papers]"/>
          <p:cNvPicPr>
            <a:picLocks noGrp="1"/>
          </p:cNvPicPr>
          <p:nvPr>
            <p:ph sz="half" idx="1"/>
          </p:nvPr>
        </p:nvPicPr>
        <p:blipFill>
          <a:blip r:embed="rId3" cstate="print"/>
          <a:srcRect/>
          <a:stretch>
            <a:fillRect/>
          </a:stretch>
        </p:blipFill>
        <p:spPr bwMode="auto">
          <a:xfrm>
            <a:off x="0" y="152400"/>
            <a:ext cx="4724400" cy="6705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724400" y="457200"/>
            <a:ext cx="4191000" cy="6172199"/>
          </a:xfrm>
        </p:spPr>
        <p:txBody>
          <a:bodyPr>
            <a:normAutofit fontScale="55000" lnSpcReduction="20000"/>
          </a:bodyPr>
          <a:lstStyle/>
          <a:p>
            <a:r>
              <a:rPr lang="en-US" b="1" dirty="0" smtClean="0"/>
              <a:t>Lincoln Court House</a:t>
            </a:r>
            <a:endParaRPr lang="en-US" dirty="0" smtClean="0"/>
          </a:p>
          <a:p>
            <a:r>
              <a:rPr lang="en-US" dirty="0" smtClean="0"/>
              <a:t>Beardstown </a:t>
            </a:r>
            <a:r>
              <a:rPr lang="en-US" dirty="0"/>
              <a:t>was named for its first settler, Thomas Beard, who came to Illinois from Ohio in 1822, making this historic settlement on the Illinois River one of the oldest towns in the state. Abraham Lincoln’s most famous trial was held in the Beardstown Courthouse - the Almanac Trial. Lincoln knew his client, “Duff” Armstrong, from the time the defendant was a baby. The trial resulted from a fight one night where a man was killed. Lincoln produced an almanac to show that the state's witness could not have seen Armstrong kill the victim. The almanac proved that there was no moonlight on the night of the fight so the witness could not have seen that far in the dark. There is a photograph of Lincoln hanging in the courthouse that was taken right after the Almanac Trial was finished and Duff Armstrong was found innocent. </a:t>
            </a:r>
          </a:p>
          <a:p>
            <a:endParaRPr lang="en-US" u="sng" dirty="0" smtClean="0">
              <a:hlinkClick r:id="rId2"/>
            </a:endParaRPr>
          </a:p>
          <a:p>
            <a:r>
              <a:rPr lang="en-US" u="sng" dirty="0" smtClean="0">
                <a:hlinkClick r:id="rId2"/>
              </a:rPr>
              <a:t>http</a:t>
            </a:r>
            <a:r>
              <a:rPr lang="en-US" u="sng" dirty="0">
                <a:hlinkClick r:id="rId2"/>
              </a:rPr>
              <a:t>://lookingforlincoln.com/cfm/historyhunt_pop_24.asp?id=24</a:t>
            </a:r>
            <a:endParaRPr lang="en-US" dirty="0"/>
          </a:p>
          <a:p>
            <a:endParaRPr lang="en-US" dirty="0"/>
          </a:p>
        </p:txBody>
      </p:sp>
      <p:pic>
        <p:nvPicPr>
          <p:cNvPr id="5" name="Content Placeholder 4" descr="http://lookingforlincoln.com/img/historyhunt/Img_Full/web_interior_24.JPG"/>
          <p:cNvPicPr>
            <a:picLocks noGrp="1"/>
          </p:cNvPicPr>
          <p:nvPr>
            <p:ph sz="half" idx="1"/>
          </p:nvPr>
        </p:nvPicPr>
        <p:blipFill>
          <a:blip r:embed="rId3" cstate="print"/>
          <a:srcRect/>
          <a:stretch>
            <a:fillRect/>
          </a:stretch>
        </p:blipFill>
        <p:spPr bwMode="auto">
          <a:xfrm>
            <a:off x="152400" y="304800"/>
            <a:ext cx="4343400" cy="6019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304800"/>
            <a:ext cx="4038600" cy="5821363"/>
          </a:xfrm>
        </p:spPr>
        <p:txBody>
          <a:bodyPr>
            <a:normAutofit fontScale="62500" lnSpcReduction="20000"/>
          </a:bodyPr>
          <a:lstStyle/>
          <a:p>
            <a:r>
              <a:rPr lang="en-US" dirty="0"/>
              <a:t>Postville Courthouse is a reproduction, which means it looks just like the original rough-hewn log building but isn't. Today, the Postville Courthouse is part of Lincoln (the town) although until 1850, Postville was a small town all its own on the Eighth Judicial Circuit. Citizens came to the courthouse in Postville to pay taxes, register deeds, report strayed livestock, and conduct legal business with the circuit court. Abraham Lincoln, like most lawyers of his day, traveled the circuit to make a living and came to Postville twice a year to handle simple, low-paying cases. Most of the records from the time Lincoln was associated with the courthouse were lost in a fire. </a:t>
            </a:r>
          </a:p>
          <a:p>
            <a:endParaRPr lang="en-US" u="sng" dirty="0" smtClean="0">
              <a:hlinkClick r:id="rId2"/>
            </a:endParaRPr>
          </a:p>
          <a:p>
            <a:r>
              <a:rPr lang="en-US" u="sng" dirty="0" smtClean="0">
                <a:hlinkClick r:id="rId2"/>
              </a:rPr>
              <a:t>http</a:t>
            </a:r>
            <a:r>
              <a:rPr lang="en-US" u="sng" dirty="0">
                <a:hlinkClick r:id="rId2"/>
              </a:rPr>
              <a:t>://lookingforlincoln.com/historyhunt.asp</a:t>
            </a:r>
            <a:endParaRPr lang="en-US" dirty="0"/>
          </a:p>
          <a:p>
            <a:endParaRPr lang="en-US" dirty="0"/>
          </a:p>
        </p:txBody>
      </p:sp>
      <p:pic>
        <p:nvPicPr>
          <p:cNvPr id="5" name="Content Placeholder 4" descr="http://lookingforlincoln.com/img/historyhunt/Img_Full/web_person_open_12.JPG"/>
          <p:cNvPicPr>
            <a:picLocks noGrp="1"/>
          </p:cNvPicPr>
          <p:nvPr>
            <p:ph sz="half" idx="1"/>
          </p:nvPr>
        </p:nvPicPr>
        <p:blipFill>
          <a:blip r:embed="rId3" cstate="print"/>
          <a:srcRect/>
          <a:stretch>
            <a:fillRect/>
          </a:stretch>
        </p:blipFill>
        <p:spPr bwMode="auto">
          <a:xfrm>
            <a:off x="228600" y="762000"/>
            <a:ext cx="4191000" cy="5562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19600" y="685800"/>
            <a:ext cx="4495800" cy="5668963"/>
          </a:xfrm>
        </p:spPr>
        <p:txBody>
          <a:bodyPr>
            <a:normAutofit fontScale="70000" lnSpcReduction="20000"/>
          </a:bodyPr>
          <a:lstStyle/>
          <a:p>
            <a:pPr lvl="0"/>
            <a:r>
              <a:rPr lang="en-US" u="sng" dirty="0" err="1">
                <a:hlinkClick r:id="rId2"/>
              </a:rPr>
              <a:t>Hesler</a:t>
            </a:r>
            <a:r>
              <a:rPr lang="en-US" u="sng" dirty="0">
                <a:hlinkClick r:id="rId2"/>
              </a:rPr>
              <a:t>, Alexander, 1823-1895</a:t>
            </a:r>
            <a:r>
              <a:rPr lang="en-US" dirty="0"/>
              <a:t>, photographer</a:t>
            </a:r>
          </a:p>
          <a:p>
            <a:pPr lvl="0"/>
            <a:r>
              <a:rPr lang="en-US" b="1" dirty="0"/>
              <a:t>Date Created/Published: </a:t>
            </a:r>
            <a:r>
              <a:rPr lang="en-US" dirty="0"/>
              <a:t>[photo taken in 1860 and printed later, ca. 1900?]</a:t>
            </a:r>
          </a:p>
          <a:p>
            <a:r>
              <a:rPr lang="en-US" b="1" dirty="0"/>
              <a:t>Summary: </a:t>
            </a:r>
            <a:r>
              <a:rPr lang="en-US" dirty="0"/>
              <a:t>Reproduction of photo of Lincoln made from a negative taken in Springfield, Illinois, by Alexander </a:t>
            </a:r>
            <a:r>
              <a:rPr lang="en-US" dirty="0" err="1"/>
              <a:t>Hesler</a:t>
            </a:r>
            <a:r>
              <a:rPr lang="en-US" dirty="0"/>
              <a:t> on June 3, 1860. One of several poses from that day. "Wrote Lincoln's law partner, William H. Herndon, 'There is the peculiar curve of the lower lip, the lone mole on the right cheek, and a pose of the head so essentially </a:t>
            </a:r>
            <a:r>
              <a:rPr lang="en-US" dirty="0" err="1"/>
              <a:t>Lincolnian</a:t>
            </a:r>
            <a:r>
              <a:rPr lang="en-US" dirty="0"/>
              <a:t>; no other artist has ever caught it.'" (Source: </a:t>
            </a:r>
            <a:r>
              <a:rPr lang="en-US" dirty="0" err="1"/>
              <a:t>Ostendorf</a:t>
            </a:r>
            <a:r>
              <a:rPr lang="en-US" dirty="0"/>
              <a:t>, p. 46)</a:t>
            </a:r>
          </a:p>
          <a:p>
            <a:endParaRPr lang="en-US" b="1" dirty="0" smtClean="0"/>
          </a:p>
          <a:p>
            <a:r>
              <a:rPr lang="en-US" b="1" dirty="0" smtClean="0"/>
              <a:t>Bookmark </a:t>
            </a:r>
            <a:r>
              <a:rPr lang="en-US" b="1" dirty="0"/>
              <a:t>This Record: </a:t>
            </a:r>
            <a:br>
              <a:rPr lang="en-US" b="1" dirty="0"/>
            </a:br>
            <a:r>
              <a:rPr lang="en-US" b="1" dirty="0"/>
              <a:t>   </a:t>
            </a:r>
            <a:r>
              <a:rPr lang="en-US" u="sng" dirty="0">
                <a:hlinkClick r:id="rId3"/>
              </a:rPr>
              <a:t>http://www.loc.gov/pictures/item/2009630666/</a:t>
            </a:r>
            <a:endParaRPr lang="en-US" dirty="0"/>
          </a:p>
        </p:txBody>
      </p:sp>
      <p:pic>
        <p:nvPicPr>
          <p:cNvPr id="5" name="Content Placeholder 4" descr="[Abraham Lincoln, presidential candidate, half-length portrait, facing right]"/>
          <p:cNvPicPr>
            <a:picLocks noGrp="1"/>
          </p:cNvPicPr>
          <p:nvPr>
            <p:ph sz="half" idx="1"/>
          </p:nvPr>
        </p:nvPicPr>
        <p:blipFill>
          <a:blip r:embed="rId4" cstate="print"/>
          <a:srcRect/>
          <a:stretch>
            <a:fillRect/>
          </a:stretch>
        </p:blipFill>
        <p:spPr bwMode="auto">
          <a:xfrm>
            <a:off x="228600" y="457200"/>
            <a:ext cx="4103018" cy="61261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95800" y="1371600"/>
            <a:ext cx="4495800" cy="5821363"/>
          </a:xfrm>
        </p:spPr>
        <p:txBody>
          <a:bodyPr>
            <a:normAutofit fontScale="55000" lnSpcReduction="20000"/>
          </a:bodyPr>
          <a:lstStyle/>
          <a:p>
            <a:r>
              <a:rPr lang="en-US" dirty="0" smtClean="0"/>
              <a:t>Title: Abraham Lincoln at home </a:t>
            </a:r>
            <a:endParaRPr lang="en-US" b="1" dirty="0" smtClean="0"/>
          </a:p>
          <a:p>
            <a:r>
              <a:rPr lang="en-US" b="1" dirty="0" smtClean="0"/>
              <a:t>Digital </a:t>
            </a:r>
            <a:r>
              <a:rPr lang="en-US" b="1" dirty="0"/>
              <a:t>ID: </a:t>
            </a:r>
            <a:r>
              <a:rPr lang="en-US" dirty="0"/>
              <a:t>(digital file from original) </a:t>
            </a:r>
            <a:r>
              <a:rPr lang="en-US" dirty="0" err="1"/>
              <a:t>ppmsca</a:t>
            </a:r>
            <a:r>
              <a:rPr lang="en-US" dirty="0"/>
              <a:t> 23724 </a:t>
            </a:r>
            <a:r>
              <a:rPr lang="en-US" u="sng" dirty="0">
                <a:hlinkClick r:id="rId2"/>
              </a:rPr>
              <a:t>http://hdl.loc.gov/loc.pnp/ppmsca.23724</a:t>
            </a:r>
            <a:endParaRPr lang="en-US" dirty="0"/>
          </a:p>
          <a:p>
            <a:r>
              <a:rPr lang="en-US" b="1" dirty="0"/>
              <a:t>Notes:</a:t>
            </a:r>
            <a:endParaRPr lang="en-US" dirty="0"/>
          </a:p>
          <a:p>
            <a:pPr lvl="0"/>
            <a:r>
              <a:rPr lang="en-US" dirty="0"/>
              <a:t>Original photo was "Copyright and published by Charles </a:t>
            </a:r>
            <a:r>
              <a:rPr lang="en-US" dirty="0" err="1"/>
              <a:t>DeSilver</a:t>
            </a:r>
            <a:r>
              <a:rPr lang="en-US" dirty="0"/>
              <a:t>, no. 1229 Chestnut Street, Philadelphia, 1865."</a:t>
            </a:r>
          </a:p>
          <a:p>
            <a:pPr lvl="0"/>
            <a:r>
              <a:rPr lang="en-US" dirty="0"/>
              <a:t>Text printed under image: "Abraham Lincoln at home. Farewell address to his old neighbors, Springfield, February 12, 1861, 'Friends, no one who has never been placed in a like position can understand my feelings at this hour, nor the oppressive sadness I feel at the parting ...'</a:t>
            </a:r>
          </a:p>
          <a:p>
            <a:pPr lvl="0"/>
            <a:r>
              <a:rPr lang="en-US" dirty="0" err="1"/>
              <a:t>Ostendorf</a:t>
            </a:r>
            <a:r>
              <a:rPr lang="en-US" dirty="0"/>
              <a:t>, no. 39</a:t>
            </a:r>
          </a:p>
          <a:p>
            <a:pPr lvl="0"/>
            <a:r>
              <a:rPr lang="en-US" dirty="0" err="1"/>
              <a:t>Meserve</a:t>
            </a:r>
            <a:r>
              <a:rPr lang="en-US" dirty="0"/>
              <a:t>, no. 24</a:t>
            </a:r>
          </a:p>
          <a:p>
            <a:pPr lvl="0"/>
            <a:r>
              <a:rPr lang="en-US" dirty="0"/>
              <a:t>Reference copy (gelatin silver print) in PRES FILE - Lincoln, Abraham Portraits </a:t>
            </a:r>
            <a:r>
              <a:rPr lang="en-US" dirty="0" err="1"/>
              <a:t>Meserve</a:t>
            </a:r>
            <a:r>
              <a:rPr lang="en-US" dirty="0"/>
              <a:t> no. 24.</a:t>
            </a:r>
          </a:p>
          <a:p>
            <a:pPr lvl="0"/>
            <a:r>
              <a:rPr lang="en-US" dirty="0"/>
              <a:t>Published in: Lincoln's photographs: a complete album / by Lloyd </a:t>
            </a:r>
            <a:r>
              <a:rPr lang="en-US" dirty="0" err="1"/>
              <a:t>Ostendorf</a:t>
            </a:r>
            <a:r>
              <a:rPr lang="en-US" dirty="0"/>
              <a:t>. Dayton, OH: </a:t>
            </a:r>
            <a:r>
              <a:rPr lang="en-US" dirty="0" err="1"/>
              <a:t>Rockywood</a:t>
            </a:r>
            <a:r>
              <a:rPr lang="en-US" dirty="0"/>
              <a:t> Press, 1998, p. 59.</a:t>
            </a:r>
          </a:p>
          <a:p>
            <a:r>
              <a:rPr lang="en-US" dirty="0"/>
              <a:t> </a:t>
            </a:r>
          </a:p>
          <a:p>
            <a:r>
              <a:rPr lang="en-US" b="1" dirty="0"/>
              <a:t>Bookmark This Record: </a:t>
            </a:r>
            <a:br>
              <a:rPr lang="en-US" b="1" dirty="0"/>
            </a:br>
            <a:r>
              <a:rPr lang="en-US" b="1" dirty="0"/>
              <a:t>   </a:t>
            </a:r>
            <a:r>
              <a:rPr lang="en-US" u="sng" dirty="0">
                <a:hlinkClick r:id="rId3"/>
              </a:rPr>
              <a:t>http://www.loc.gov/pictures/item/2009630661/</a:t>
            </a:r>
            <a:endParaRPr lang="en-US" dirty="0"/>
          </a:p>
          <a:p>
            <a:endParaRPr lang="en-US" dirty="0"/>
          </a:p>
        </p:txBody>
      </p:sp>
      <p:pic>
        <p:nvPicPr>
          <p:cNvPr id="5" name="Content Placeholder 4" descr="Abraham Lincoln at home"/>
          <p:cNvPicPr>
            <a:picLocks noGrp="1"/>
          </p:cNvPicPr>
          <p:nvPr>
            <p:ph sz="half" idx="1"/>
          </p:nvPr>
        </p:nvPicPr>
        <p:blipFill>
          <a:blip r:embed="rId4" cstate="print"/>
          <a:srcRect/>
          <a:stretch>
            <a:fillRect/>
          </a:stretch>
        </p:blipFill>
        <p:spPr bwMode="auto">
          <a:xfrm>
            <a:off x="152400" y="457200"/>
            <a:ext cx="4343400" cy="586739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191000" y="685800"/>
            <a:ext cx="4495800" cy="5440363"/>
          </a:xfrm>
        </p:spPr>
        <p:txBody>
          <a:bodyPr>
            <a:normAutofit fontScale="92500" lnSpcReduction="20000"/>
          </a:bodyPr>
          <a:lstStyle/>
          <a:p>
            <a:r>
              <a:rPr lang="en-US" dirty="0" smtClean="0"/>
              <a:t>Title: President elect, Abraham Lincoln Portrait of Abraham Lincoln, President Elect of the United States of America, with scenes and incidents in his life -- </a:t>
            </a:r>
            <a:r>
              <a:rPr lang="en-US" dirty="0" err="1" smtClean="0"/>
              <a:t>phot</a:t>
            </a:r>
            <a:r>
              <a:rPr lang="en-US" dirty="0" smtClean="0"/>
              <a:t>. by P. Butler, Springfield, Ill.</a:t>
            </a:r>
            <a:endParaRPr lang="en-US" b="1" dirty="0" smtClean="0"/>
          </a:p>
          <a:p>
            <a:r>
              <a:rPr lang="en-US" b="1" dirty="0" smtClean="0"/>
              <a:t>Digital </a:t>
            </a:r>
            <a:r>
              <a:rPr lang="en-US" b="1" dirty="0"/>
              <a:t>ID: </a:t>
            </a:r>
            <a:r>
              <a:rPr lang="en-US" dirty="0"/>
              <a:t>(</a:t>
            </a:r>
            <a:r>
              <a:rPr lang="en-US" dirty="0" err="1"/>
              <a:t>b&amp;w</a:t>
            </a:r>
            <a:r>
              <a:rPr lang="en-US" dirty="0"/>
              <a:t> film copy neg.) </a:t>
            </a:r>
            <a:r>
              <a:rPr lang="en-US" dirty="0" err="1"/>
              <a:t>cph</a:t>
            </a:r>
            <a:r>
              <a:rPr lang="en-US" dirty="0"/>
              <a:t> 3a09553 </a:t>
            </a:r>
            <a:r>
              <a:rPr lang="en-US" sz="1800" u="sng" dirty="0">
                <a:hlinkClick r:id="rId2"/>
              </a:rPr>
              <a:t>http://hdl.loc.gov/loc.pnp/cph.3a09553</a:t>
            </a:r>
            <a:endParaRPr lang="en-US" sz="1800" dirty="0"/>
          </a:p>
          <a:p>
            <a:r>
              <a:rPr lang="en-US" b="1" dirty="0"/>
              <a:t>Date Created/Bookmark This Record: </a:t>
            </a:r>
            <a:br>
              <a:rPr lang="en-US" b="1" dirty="0"/>
            </a:br>
            <a:r>
              <a:rPr lang="en-US" b="1" dirty="0"/>
              <a:t>   </a:t>
            </a:r>
            <a:r>
              <a:rPr lang="en-US" sz="2000" u="sng" dirty="0">
                <a:hlinkClick r:id="rId3"/>
              </a:rPr>
              <a:t>http://www.loc.gov/pictures/item/2003674537</a:t>
            </a:r>
            <a:r>
              <a:rPr lang="en-US" u="sng" dirty="0">
                <a:hlinkClick r:id="rId3"/>
              </a:rPr>
              <a:t>/</a:t>
            </a:r>
            <a:endParaRPr lang="en-US" dirty="0"/>
          </a:p>
          <a:p>
            <a:r>
              <a:rPr lang="en-US" b="1" dirty="0"/>
              <a:t>Published: </a:t>
            </a:r>
            <a:r>
              <a:rPr lang="en-US" dirty="0"/>
              <a:t>1861 March 9.</a:t>
            </a:r>
          </a:p>
          <a:p>
            <a:endParaRPr lang="en-US" dirty="0"/>
          </a:p>
        </p:txBody>
      </p:sp>
      <p:pic>
        <p:nvPicPr>
          <p:cNvPr id="5" name="Content Placeholder 4" descr="President elect, Abraham Lincoln Portrait of Abraham Lincoln, President Elect of the United States of America, with scenes and incidents in his life -- phot. by P. Butler, Springfield, Ill."/>
          <p:cNvPicPr>
            <a:picLocks noGrp="1"/>
          </p:cNvPicPr>
          <p:nvPr>
            <p:ph sz="half" idx="1"/>
          </p:nvPr>
        </p:nvPicPr>
        <p:blipFill>
          <a:blip r:embed="rId4" cstate="print"/>
          <a:srcRect/>
          <a:stretch>
            <a:fillRect/>
          </a:stretch>
        </p:blipFill>
        <p:spPr bwMode="auto">
          <a:xfrm>
            <a:off x="228600" y="533400"/>
            <a:ext cx="3789556" cy="55927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0" y="990600"/>
            <a:ext cx="4038600" cy="4525963"/>
          </a:xfrm>
        </p:spPr>
        <p:txBody>
          <a:bodyPr>
            <a:normAutofit fontScale="85000" lnSpcReduction="20000"/>
          </a:bodyPr>
          <a:lstStyle/>
          <a:p>
            <a:pPr>
              <a:buNone/>
            </a:pPr>
            <a:r>
              <a:rPr lang="en-US" dirty="0"/>
              <a:t> </a:t>
            </a:r>
          </a:p>
          <a:p>
            <a:r>
              <a:rPr lang="en-US" b="1" dirty="0"/>
              <a:t>Title: </a:t>
            </a:r>
            <a:r>
              <a:rPr lang="en-US" dirty="0"/>
              <a:t>Abraham Lincoln Birthplace, Hodgenville, Larue County, KY</a:t>
            </a:r>
          </a:p>
          <a:p>
            <a:r>
              <a:rPr lang="en-US" b="1" dirty="0"/>
              <a:t>Creator(s): </a:t>
            </a:r>
            <a:r>
              <a:rPr lang="en-US" sz="2100" u="sng" dirty="0">
                <a:hlinkClick r:id="rId2"/>
              </a:rPr>
              <a:t>Historic American Buildings Survey</a:t>
            </a:r>
            <a:r>
              <a:rPr lang="en-US" sz="2100" dirty="0"/>
              <a:t>, </a:t>
            </a:r>
            <a:r>
              <a:rPr lang="en-US" dirty="0"/>
              <a:t>creator</a:t>
            </a:r>
          </a:p>
          <a:p>
            <a:r>
              <a:rPr lang="en-US" b="1" dirty="0"/>
              <a:t>Date Created/Published: </a:t>
            </a:r>
            <a:r>
              <a:rPr lang="en-US" dirty="0"/>
              <a:t>Documentation compiled after 1933</a:t>
            </a:r>
          </a:p>
          <a:p>
            <a:r>
              <a:rPr lang="en-US" b="1" dirty="0"/>
              <a:t>Bookmark This Record: </a:t>
            </a:r>
            <a:br>
              <a:rPr lang="en-US" b="1" dirty="0"/>
            </a:br>
            <a:r>
              <a:rPr lang="en-US" b="1" dirty="0"/>
              <a:t>   </a:t>
            </a:r>
            <a:r>
              <a:rPr lang="en-US" sz="2100" u="sng" dirty="0">
                <a:hlinkClick r:id="rId3"/>
              </a:rPr>
              <a:t>http://www.loc.gov/pictures/item/ky0095/</a:t>
            </a:r>
            <a:endParaRPr lang="en-US" sz="2100" dirty="0"/>
          </a:p>
          <a:p>
            <a:endParaRPr lang="en-US" dirty="0"/>
          </a:p>
        </p:txBody>
      </p:sp>
      <p:pic>
        <p:nvPicPr>
          <p:cNvPr id="5" name="Content Placeholder 4" descr="1.  Historic American Buildings Survey Lester Jones, Photographer August 22, 1940 VIEW FROM SOUTHWEST - Abraham Lincoln Birthplace, Hodgenville, Larue County, KY"/>
          <p:cNvPicPr>
            <a:picLocks noGrp="1"/>
          </p:cNvPicPr>
          <p:nvPr>
            <p:ph sz="half" idx="1"/>
          </p:nvPr>
        </p:nvPicPr>
        <p:blipFill>
          <a:blip r:embed="rId4" cstate="print"/>
          <a:srcRect/>
          <a:stretch>
            <a:fillRect/>
          </a:stretch>
        </p:blipFill>
        <p:spPr bwMode="auto">
          <a:xfrm>
            <a:off x="0" y="457200"/>
            <a:ext cx="4495800" cy="6019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598</Words>
  <Application>Microsoft Office PowerPoint</Application>
  <PresentationFormat>On-screen Show (4:3)</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8</cp:revision>
  <dcterms:created xsi:type="dcterms:W3CDTF">2012-11-20T19:20:45Z</dcterms:created>
  <dcterms:modified xsi:type="dcterms:W3CDTF">2012-11-26T19:57:36Z</dcterms:modified>
</cp:coreProperties>
</file>