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083E080-5660-47E3-80F5-C44B7EBBCF55}" type="datetimeFigureOut">
              <a:rPr lang="en-US" smtClean="0"/>
              <a:pPr/>
              <a:t>11/25/2012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D3E90D6D-BC1C-4A81-8C63-13C92E18A1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83E080-5660-47E3-80F5-C44B7EBBCF55}" type="datetimeFigureOut">
              <a:rPr lang="en-US" smtClean="0"/>
              <a:pPr/>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E90D6D-BC1C-4A81-8C63-13C92E18A1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83E080-5660-47E3-80F5-C44B7EBBCF55}" type="datetimeFigureOut">
              <a:rPr lang="en-US" smtClean="0"/>
              <a:pPr/>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E90D6D-BC1C-4A81-8C63-13C92E18A1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083E080-5660-47E3-80F5-C44B7EBBCF55}" type="datetimeFigureOut">
              <a:rPr lang="en-US" smtClean="0"/>
              <a:pPr/>
              <a:t>11/25/2012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D3E90D6D-BC1C-4A81-8C63-13C92E18A1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083E080-5660-47E3-80F5-C44B7EBBCF55}" type="datetimeFigureOut">
              <a:rPr lang="en-US" smtClean="0"/>
              <a:pPr/>
              <a:t>11/25/2012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D3E90D6D-BC1C-4A81-8C63-13C92E18A187}"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083E080-5660-47E3-80F5-C44B7EBBCF55}" type="datetimeFigureOut">
              <a:rPr lang="en-US" smtClean="0"/>
              <a:pPr/>
              <a:t>11/25/2012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3E90D6D-BC1C-4A81-8C63-13C92E18A1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083E080-5660-47E3-80F5-C44B7EBBCF55}" type="datetimeFigureOut">
              <a:rPr lang="en-US" smtClean="0"/>
              <a:pPr/>
              <a:t>11/25/2012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D3E90D6D-BC1C-4A81-8C63-13C92E18A187}"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083E080-5660-47E3-80F5-C44B7EBBCF55}" type="datetimeFigureOut">
              <a:rPr lang="en-US" smtClean="0"/>
              <a:pPr/>
              <a:t>11/25/2012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E90D6D-BC1C-4A81-8C63-13C92E18A1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083E080-5660-47E3-80F5-C44B7EBBCF55}" type="datetimeFigureOut">
              <a:rPr lang="en-US" smtClean="0"/>
              <a:pPr/>
              <a:t>11/25/2012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E90D6D-BC1C-4A81-8C63-13C92E18A1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083E080-5660-47E3-80F5-C44B7EBBCF55}" type="datetimeFigureOut">
              <a:rPr lang="en-US" smtClean="0"/>
              <a:pPr/>
              <a:t>11/25/2012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E90D6D-BC1C-4A81-8C63-13C92E18A1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083E080-5660-47E3-80F5-C44B7EBBCF55}" type="datetimeFigureOut">
              <a:rPr lang="en-US" smtClean="0"/>
              <a:pPr/>
              <a:t>11/25/2012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3E90D6D-BC1C-4A81-8C63-13C92E18A187}"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083E080-5660-47E3-80F5-C44B7EBBCF55}" type="datetimeFigureOut">
              <a:rPr lang="en-US" smtClean="0"/>
              <a:pPr/>
              <a:t>11/25/2012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3E90D6D-BC1C-4A81-8C63-13C92E18A187}"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loc.gov/pictures/related/?fi=name&amp;q=Healy%2C%20G.%20P.%20A.%20%28George%20Peter%20Alexander%29%2C%201813-1894" TargetMode="Externa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gif"/><Relationship Id="rId1" Type="http://schemas.openxmlformats.org/officeDocument/2006/relationships/slideLayout" Target="../slideLayouts/slideLayout2.xml"/><Relationship Id="rId4" Type="http://schemas.openxmlformats.org/officeDocument/2006/relationships/hyperlink" Target="http://www.loc.gov/pictures/related/?fi=name&amp;q=Shepherd%2C%20Nicholas%20H."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5791200" cy="4525963"/>
          </a:xfrm>
        </p:spPr>
        <p:txBody>
          <a:bodyPr>
            <a:normAutofit fontScale="32500" lnSpcReduction="20000"/>
          </a:bodyPr>
          <a:lstStyle/>
          <a:p>
            <a:r>
              <a:rPr lang="en-US" sz="4300" b="1" dirty="0"/>
              <a:t>Item Title</a:t>
            </a:r>
          </a:p>
          <a:p>
            <a:r>
              <a:rPr lang="en-US" sz="4300" dirty="0"/>
              <a:t>Bill of Complaint in McDaniel v. Thomas, [Law papers]. </a:t>
            </a:r>
          </a:p>
          <a:p>
            <a:r>
              <a:rPr lang="en-US" sz="4300" b="1" dirty="0"/>
              <a:t>Author/Creator</a:t>
            </a:r>
            <a:endParaRPr lang="en-US" sz="4300" dirty="0"/>
          </a:p>
          <a:p>
            <a:r>
              <a:rPr lang="en-US" sz="4300" dirty="0"/>
              <a:t>Author: </a:t>
            </a:r>
            <a:r>
              <a:rPr lang="en-US" sz="4300" dirty="0" smtClean="0"/>
              <a:t>Lincoln, Abraham</a:t>
            </a:r>
            <a:r>
              <a:rPr lang="en-US" sz="4300" dirty="0"/>
              <a:t/>
            </a:r>
            <a:br>
              <a:rPr lang="en-US" sz="4300" dirty="0"/>
            </a:br>
            <a:r>
              <a:rPr lang="en-US" sz="4300" dirty="0"/>
              <a:t>Author:</a:t>
            </a:r>
            <a:r>
              <a:rPr lang="en-US" sz="4300" dirty="0">
                <a:solidFill>
                  <a:schemeClr val="tx1"/>
                </a:solidFill>
              </a:rPr>
              <a:t> </a:t>
            </a:r>
            <a:r>
              <a:rPr lang="en-US" sz="4300" dirty="0" smtClean="0"/>
              <a:t>Herndon, William Henry</a:t>
            </a:r>
            <a:endParaRPr lang="en-US" sz="4300" dirty="0"/>
          </a:p>
          <a:p>
            <a:r>
              <a:rPr lang="en-US" sz="4300" b="1" dirty="0"/>
              <a:t>Created/Published</a:t>
            </a:r>
            <a:endParaRPr lang="en-US" sz="4300" dirty="0"/>
          </a:p>
          <a:p>
            <a:r>
              <a:rPr lang="en-US" sz="4300" dirty="0"/>
              <a:t>April, 1859</a:t>
            </a:r>
            <a:br>
              <a:rPr lang="en-US" sz="4300" dirty="0"/>
            </a:br>
            <a:r>
              <a:rPr lang="en-US" sz="4300" dirty="0"/>
              <a:t>Sangamon County, Illinois</a:t>
            </a:r>
          </a:p>
          <a:p>
            <a:r>
              <a:rPr lang="en-US" sz="4300" b="1" dirty="0"/>
              <a:t>Notes</a:t>
            </a:r>
            <a:endParaRPr lang="en-US" sz="4300" dirty="0"/>
          </a:p>
          <a:p>
            <a:r>
              <a:rPr lang="en-US" sz="4300" dirty="0"/>
              <a:t>Summary: McDaniel sold 117 acres of land to Thomas for $3,000. Thomas paid $300 down and gave McDaniel three promissory notes for the balance. After Thomas failed to pay the notes, McDaniel retained Lincoln and Herndon and sued Thomas to enforce the sale of the land. McDaniel asked the court to permit him to complete the contract by giving Thomas a deed, to allow a vendor's lien, to sell enough of the land to pay the notes, and to order Thomas to pay rent for using the property. The parties later reached a settlement, and McDaniel dismissed the case and paid the costs.</a:t>
            </a:r>
          </a:p>
          <a:p>
            <a:r>
              <a:rPr lang="en-US" sz="4300" b="1" dirty="0"/>
              <a:t>Digital ID</a:t>
            </a:r>
          </a:p>
          <a:p>
            <a:r>
              <a:rPr lang="en-US" sz="4300" dirty="0" err="1"/>
              <a:t>lprbscsm</a:t>
            </a:r>
            <a:r>
              <a:rPr lang="en-US" sz="4300" dirty="0"/>
              <a:t> scsm1496</a:t>
            </a:r>
            <a:br>
              <a:rPr lang="en-US" sz="4300" dirty="0"/>
            </a:br>
            <a:r>
              <a:rPr lang="en-US" sz="4300" dirty="0" smtClean="0"/>
              <a:t>http://hdl.loc.gov/loc.rbc/lprbscsm.scsm1496</a:t>
            </a:r>
            <a:endParaRPr lang="en-US" sz="4300" dirty="0"/>
          </a:p>
          <a:p>
            <a:endParaRPr lang="en-US" dirty="0"/>
          </a:p>
        </p:txBody>
      </p:sp>
      <p:pic>
        <p:nvPicPr>
          <p:cNvPr id="6" name="Picture 5" descr="thumbnail"/>
          <p:cNvPicPr/>
          <p:nvPr/>
        </p:nvPicPr>
        <p:blipFill>
          <a:blip r:embed="rId2" cstate="print"/>
          <a:srcRect/>
          <a:stretch>
            <a:fillRect/>
          </a:stretch>
        </p:blipFill>
        <p:spPr bwMode="auto">
          <a:xfrm>
            <a:off x="6400800" y="2133600"/>
            <a:ext cx="2590800" cy="3429000"/>
          </a:xfrm>
          <a:prstGeom prst="rect">
            <a:avLst/>
          </a:prstGeom>
          <a:noFill/>
          <a:ln w="9525">
            <a:noFill/>
            <a:miter lim="800000"/>
            <a:headEnd/>
            <a:tailEnd/>
          </a:ln>
        </p:spPr>
      </p:pic>
      <p:sp>
        <p:nvSpPr>
          <p:cNvPr id="8" name="TextBox 7"/>
          <p:cNvSpPr txBox="1"/>
          <p:nvPr/>
        </p:nvSpPr>
        <p:spPr>
          <a:xfrm>
            <a:off x="838200" y="228600"/>
            <a:ext cx="7848600" cy="707886"/>
          </a:xfrm>
          <a:prstGeom prst="rect">
            <a:avLst/>
          </a:prstGeom>
          <a:noFill/>
        </p:spPr>
        <p:txBody>
          <a:bodyPr wrap="square" rtlCol="0">
            <a:spAutoFit/>
          </a:bodyPr>
          <a:lstStyle/>
          <a:p>
            <a:pPr algn="ctr"/>
            <a:r>
              <a:rPr lang="en-US" sz="4000" dirty="0" smtClean="0"/>
              <a:t>McDaniel Vs. Thomas</a:t>
            </a:r>
            <a:endParaRPr lang="en-US" sz="4000"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54162"/>
            <a:ext cx="6477000" cy="4525963"/>
          </a:xfrm>
        </p:spPr>
        <p:txBody>
          <a:bodyPr>
            <a:normAutofit fontScale="40000" lnSpcReduction="20000"/>
          </a:bodyPr>
          <a:lstStyle/>
          <a:p>
            <a:r>
              <a:rPr lang="en-US" sz="3500" b="1" dirty="0" smtClean="0"/>
              <a:t>Item Title</a:t>
            </a:r>
          </a:p>
          <a:p>
            <a:r>
              <a:rPr lang="en-US" sz="3500" dirty="0" smtClean="0"/>
              <a:t>Bill for Divorce in Graham v. Graham, [Law papers].</a:t>
            </a:r>
          </a:p>
          <a:p>
            <a:r>
              <a:rPr lang="en-US" sz="3500" b="1" dirty="0" smtClean="0"/>
              <a:t>Author/Creator</a:t>
            </a:r>
          </a:p>
          <a:p>
            <a:r>
              <a:rPr lang="en-US" sz="3500" dirty="0" smtClean="0"/>
              <a:t>Author: Lincoln, Abraham</a:t>
            </a:r>
            <a:br>
              <a:rPr lang="en-US" sz="3500" dirty="0" smtClean="0"/>
            </a:br>
            <a:r>
              <a:rPr lang="en-US" sz="3500" dirty="0" smtClean="0"/>
              <a:t>Author: Herndon, William Henry</a:t>
            </a:r>
          </a:p>
          <a:p>
            <a:r>
              <a:rPr lang="en-US" sz="3500" b="1" dirty="0" smtClean="0"/>
              <a:t>Created/Published</a:t>
            </a:r>
          </a:p>
          <a:p>
            <a:r>
              <a:rPr lang="en-US" sz="3500" dirty="0" smtClean="0"/>
              <a:t>August 02, 1859</a:t>
            </a:r>
            <a:br>
              <a:rPr lang="en-US" sz="3500" dirty="0" smtClean="0"/>
            </a:br>
            <a:r>
              <a:rPr lang="en-US" sz="3500" dirty="0" smtClean="0"/>
              <a:t>Sangamon County, Illinois</a:t>
            </a:r>
          </a:p>
          <a:p>
            <a:r>
              <a:rPr lang="en-US" sz="3500" b="1" dirty="0" smtClean="0"/>
              <a:t>Notes</a:t>
            </a:r>
          </a:p>
          <a:p>
            <a:r>
              <a:rPr lang="en-US" sz="3500" dirty="0" smtClean="0"/>
              <a:t>Summary: </a:t>
            </a:r>
            <a:r>
              <a:rPr lang="en-US" sz="3500" dirty="0" err="1" smtClean="0"/>
              <a:t>Almira</a:t>
            </a:r>
            <a:r>
              <a:rPr lang="en-US" sz="3500" dirty="0" smtClean="0"/>
              <a:t> Graham retained Lincoln and Herndon and sued James Graham for divorce on the grounds of cruelty and adultery with Amanda Kelly. She also requested custody of their one child. </a:t>
            </a:r>
            <a:r>
              <a:rPr lang="en-US" sz="3500" dirty="0" err="1" smtClean="0"/>
              <a:t>Almira</a:t>
            </a:r>
            <a:r>
              <a:rPr lang="en-US" sz="3500" dirty="0" smtClean="0"/>
              <a:t> Graham claimed that James Graham beat her causing bruises on her body. Amanda Kelly testified that she had had a bastard child and that James Graham was the father. A constable arrested Graham for </a:t>
            </a:r>
            <a:r>
              <a:rPr lang="en-US" sz="3500" dirty="0" err="1" smtClean="0"/>
              <a:t>bastardy</a:t>
            </a:r>
            <a:r>
              <a:rPr lang="en-US" sz="3500" dirty="0" smtClean="0"/>
              <a:t> and testified that Graham "stated that he did not know whether he was the father ... but that he had a chance to be." Other testimony showed James Graham to be a drunkard. James Graham failed to appear, and the court ruled for </a:t>
            </a:r>
            <a:r>
              <a:rPr lang="en-US" sz="3500" dirty="0" err="1" smtClean="0"/>
              <a:t>Almira</a:t>
            </a:r>
            <a:r>
              <a:rPr lang="en-US" sz="3500" dirty="0" smtClean="0"/>
              <a:t> Graham and granted the divorce.</a:t>
            </a:r>
          </a:p>
          <a:p>
            <a:r>
              <a:rPr lang="en-US" sz="3500" b="1" dirty="0" smtClean="0"/>
              <a:t>Digital ID</a:t>
            </a:r>
          </a:p>
          <a:p>
            <a:r>
              <a:rPr lang="en-US" sz="3500" dirty="0" err="1" smtClean="0"/>
              <a:t>lprbscsm</a:t>
            </a:r>
            <a:r>
              <a:rPr lang="en-US" sz="3500" dirty="0" smtClean="0"/>
              <a:t> scsm1497</a:t>
            </a:r>
            <a:br>
              <a:rPr lang="en-US" sz="3500" dirty="0" smtClean="0"/>
            </a:br>
            <a:r>
              <a:rPr lang="en-US" sz="3500" dirty="0" smtClean="0"/>
              <a:t>http://hdl.loc.gov/loc.rbc/lprbscsm.scsm1497</a:t>
            </a:r>
          </a:p>
          <a:p>
            <a:r>
              <a:rPr lang="en-US" sz="3500" dirty="0" smtClean="0"/>
              <a:t> </a:t>
            </a:r>
          </a:p>
          <a:p>
            <a:endParaRPr lang="en-US" dirty="0"/>
          </a:p>
        </p:txBody>
      </p:sp>
      <p:pic>
        <p:nvPicPr>
          <p:cNvPr id="4" name="Picture 3" descr="thumbnail"/>
          <p:cNvPicPr/>
          <p:nvPr/>
        </p:nvPicPr>
        <p:blipFill>
          <a:blip r:embed="rId2" cstate="print"/>
          <a:srcRect/>
          <a:stretch>
            <a:fillRect/>
          </a:stretch>
        </p:blipFill>
        <p:spPr bwMode="auto">
          <a:xfrm>
            <a:off x="7010400" y="2209800"/>
            <a:ext cx="1962150" cy="2895600"/>
          </a:xfrm>
          <a:prstGeom prst="rect">
            <a:avLst/>
          </a:prstGeom>
          <a:noFill/>
          <a:ln w="9525">
            <a:noFill/>
            <a:miter lim="800000"/>
            <a:headEnd/>
            <a:tailEnd/>
          </a:ln>
        </p:spPr>
      </p:pic>
      <p:sp>
        <p:nvSpPr>
          <p:cNvPr id="5" name="TextBox 4"/>
          <p:cNvSpPr txBox="1"/>
          <p:nvPr/>
        </p:nvSpPr>
        <p:spPr>
          <a:xfrm>
            <a:off x="685800" y="228600"/>
            <a:ext cx="8077200" cy="707886"/>
          </a:xfrm>
          <a:prstGeom prst="rect">
            <a:avLst/>
          </a:prstGeom>
          <a:noFill/>
        </p:spPr>
        <p:txBody>
          <a:bodyPr wrap="square" rtlCol="0">
            <a:spAutoFit/>
          </a:bodyPr>
          <a:lstStyle/>
          <a:p>
            <a:pPr algn="ctr"/>
            <a:r>
              <a:rPr lang="en-US" sz="4000" dirty="0" smtClean="0"/>
              <a:t>Graham Vs. Graham</a:t>
            </a:r>
            <a:endParaRPr lang="en-US" sz="4000" dirty="0"/>
          </a:p>
        </p:txBody>
      </p:sp>
    </p:spTree>
  </p:cSld>
  <p:clrMapOvr>
    <a:masterClrMapping/>
  </p:clrMapOvr>
  <p:transition>
    <p:wheel spokes="8"/>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6400800" cy="5181600"/>
          </a:xfrm>
        </p:spPr>
        <p:txBody>
          <a:bodyPr>
            <a:normAutofit fontScale="25000" lnSpcReduction="20000"/>
          </a:bodyPr>
          <a:lstStyle/>
          <a:p>
            <a:r>
              <a:rPr lang="en-US" sz="4800" b="1" dirty="0" smtClean="0"/>
              <a:t>Item Title</a:t>
            </a:r>
          </a:p>
          <a:p>
            <a:r>
              <a:rPr lang="en-US" sz="4800" dirty="0" smtClean="0"/>
              <a:t>Summons in McAtee et al. v. </a:t>
            </a:r>
            <a:r>
              <a:rPr lang="en-US" sz="4800" dirty="0" err="1" smtClean="0"/>
              <a:t>Enyert</a:t>
            </a:r>
            <a:r>
              <a:rPr lang="en-US" sz="4800" dirty="0" smtClean="0"/>
              <a:t>, [Law papers].</a:t>
            </a:r>
          </a:p>
          <a:p>
            <a:r>
              <a:rPr lang="en-US" sz="4800" b="1" dirty="0" smtClean="0"/>
              <a:t>Author/Creator</a:t>
            </a:r>
          </a:p>
          <a:p>
            <a:r>
              <a:rPr lang="en-US" sz="4800" dirty="0" smtClean="0"/>
              <a:t>Author: Herndon, William Henry</a:t>
            </a:r>
            <a:br>
              <a:rPr lang="en-US" sz="4800" dirty="0" smtClean="0"/>
            </a:br>
            <a:r>
              <a:rPr lang="en-US" sz="4800" dirty="0" smtClean="0"/>
              <a:t>Author: Lincoln, Abraham</a:t>
            </a:r>
          </a:p>
          <a:p>
            <a:r>
              <a:rPr lang="en-US" sz="4800" b="1" dirty="0" smtClean="0"/>
              <a:t>Created/Published</a:t>
            </a:r>
          </a:p>
          <a:p>
            <a:r>
              <a:rPr lang="en-US" sz="4800" dirty="0" smtClean="0"/>
              <a:t>August 01, 1849</a:t>
            </a:r>
            <a:br>
              <a:rPr lang="en-US" sz="4800" dirty="0" smtClean="0"/>
            </a:br>
            <a:r>
              <a:rPr lang="en-US" sz="4800" dirty="0" smtClean="0"/>
              <a:t>Springfield, Illinois</a:t>
            </a:r>
          </a:p>
          <a:p>
            <a:r>
              <a:rPr lang="en-US" sz="4800" b="1" dirty="0" smtClean="0"/>
              <a:t>Notes</a:t>
            </a:r>
          </a:p>
          <a:p>
            <a:r>
              <a:rPr lang="en-US" sz="4800" dirty="0" smtClean="0"/>
              <a:t>Summary: </a:t>
            </a:r>
            <a:r>
              <a:rPr lang="en-US" sz="4800" dirty="0" err="1" smtClean="0"/>
              <a:t>Enyart</a:t>
            </a:r>
            <a:r>
              <a:rPr lang="en-US" sz="4800" dirty="0" smtClean="0"/>
              <a:t> retained Lincoln and Herndon and sued McAtee to set aside a land sale. </a:t>
            </a:r>
            <a:r>
              <a:rPr lang="en-US" sz="4800" dirty="0" err="1" smtClean="0"/>
              <a:t>Enyart</a:t>
            </a:r>
            <a:r>
              <a:rPr lang="en-US" sz="4800" dirty="0" smtClean="0"/>
              <a:t> charged that McAtee used terror and intoxication to persuade him to sell ninety acres of land, valued at $1,000, to McAtee for $350. The court ruled for </a:t>
            </a:r>
            <a:r>
              <a:rPr lang="en-US" sz="4800" dirty="0" err="1" smtClean="0"/>
              <a:t>Enyart</a:t>
            </a:r>
            <a:r>
              <a:rPr lang="en-US" sz="4800" dirty="0" smtClean="0"/>
              <a:t>, voided the deed, and ordered McAtee to re-convey the property to </a:t>
            </a:r>
            <a:r>
              <a:rPr lang="en-US" sz="4800" dirty="0" err="1" smtClean="0"/>
              <a:t>Enyart</a:t>
            </a:r>
            <a:r>
              <a:rPr lang="en-US" sz="4800" dirty="0" smtClean="0"/>
              <a:t>. McAtee appealed to the Illinois Supreme Court, which affirmed the judgment. Chief Justice Treat stated that, as a general rule, the courts did not set aside land conveyances because of an inadequate price. A chancery court "will not rescind an executed contract merely because the consideration was inadequate." However, Treat reasoned, "fraud, mistake, or undue influence" were proper grounds for annulling a land sale. Treat believed that McAtee exercised "fraudulent practices" and "undue influence" through terror and intoxication to obtain </a:t>
            </a:r>
            <a:r>
              <a:rPr lang="en-US" sz="4800" dirty="0" err="1" smtClean="0"/>
              <a:t>Enyart's</a:t>
            </a:r>
            <a:r>
              <a:rPr lang="en-US" sz="4800" dirty="0" smtClean="0"/>
              <a:t> land. Treat recounted that McAtee pressured </a:t>
            </a:r>
            <a:r>
              <a:rPr lang="en-US" sz="4800" dirty="0" err="1" smtClean="0"/>
              <a:t>Enyart</a:t>
            </a:r>
            <a:r>
              <a:rPr lang="en-US" sz="4800" dirty="0" smtClean="0"/>
              <a:t> to sell the land and to flee the area to avoid imprisonment. The state's attorney had indicted </a:t>
            </a:r>
            <a:r>
              <a:rPr lang="en-US" sz="4800" dirty="0" err="1" smtClean="0"/>
              <a:t>Enyart</a:t>
            </a:r>
            <a:r>
              <a:rPr lang="en-US" sz="4800" dirty="0" smtClean="0"/>
              <a:t> for stealing a pair of shoes, but </a:t>
            </a:r>
            <a:r>
              <a:rPr lang="en-US" sz="4800" dirty="0" err="1" smtClean="0"/>
              <a:t>Enyart</a:t>
            </a:r>
            <a:r>
              <a:rPr lang="en-US" sz="4800" dirty="0" smtClean="0"/>
              <a:t> had paid bail. At that point, Treat stated, McAtee took advantage of </a:t>
            </a:r>
            <a:r>
              <a:rPr lang="en-US" sz="4800" dirty="0" err="1" smtClean="0"/>
              <a:t>Enyart's</a:t>
            </a:r>
            <a:r>
              <a:rPr lang="en-US" sz="4800" dirty="0" smtClean="0"/>
              <a:t> youth and weak mind, plied him with liquor, pressured him to sell at the unfair price, and even offered to plan an escape route. "Finally," Treat wrote, "under the combined influence of intoxication and fear," </a:t>
            </a:r>
            <a:r>
              <a:rPr lang="en-US" sz="4800" dirty="0" err="1" smtClean="0"/>
              <a:t>Enyart</a:t>
            </a:r>
            <a:r>
              <a:rPr lang="en-US" sz="4800" dirty="0" smtClean="0"/>
              <a:t> sold the land. Treat concluded: "It is very evident that but for these expedients the purchase could not have been effected....Barely competent at any time to transact business discreetly, and peculiarly disqualified on that occasion by intoxication and terror, he [</a:t>
            </a:r>
            <a:r>
              <a:rPr lang="en-US" sz="4800" dirty="0" err="1" smtClean="0"/>
              <a:t>Enyart</a:t>
            </a:r>
            <a:r>
              <a:rPr lang="en-US" sz="4800" dirty="0" smtClean="0"/>
              <a:t>] was completely in the power of the defendant." Treat voided the deed because of </a:t>
            </a:r>
            <a:r>
              <a:rPr lang="en-US" sz="4800" dirty="0" err="1" smtClean="0"/>
              <a:t>McAtee's</a:t>
            </a:r>
            <a:r>
              <a:rPr lang="en-US" sz="4800" dirty="0" smtClean="0"/>
              <a:t> "improper influences" and "fraudulent practices," not because of the inadequate price.</a:t>
            </a:r>
          </a:p>
          <a:p>
            <a:r>
              <a:rPr lang="en-US" sz="4800" b="1" dirty="0" smtClean="0"/>
              <a:t>Digital ID</a:t>
            </a:r>
          </a:p>
          <a:p>
            <a:r>
              <a:rPr lang="en-US" sz="4800" dirty="0" err="1" smtClean="0"/>
              <a:t>lprbscsm</a:t>
            </a:r>
            <a:r>
              <a:rPr lang="en-US" sz="4800" dirty="0" smtClean="0"/>
              <a:t> scsm1435</a:t>
            </a:r>
            <a:br>
              <a:rPr lang="en-US" sz="4800" dirty="0" smtClean="0"/>
            </a:br>
            <a:r>
              <a:rPr lang="en-US" sz="4800" dirty="0" smtClean="0"/>
              <a:t>http://hdl.loc.gov/loc.rbc/lprbscsm.scsm1435</a:t>
            </a:r>
          </a:p>
          <a:p>
            <a:endParaRPr lang="en-US" dirty="0"/>
          </a:p>
        </p:txBody>
      </p:sp>
      <p:pic>
        <p:nvPicPr>
          <p:cNvPr id="4" name="Picture 3" descr="thumbnail"/>
          <p:cNvPicPr/>
          <p:nvPr/>
        </p:nvPicPr>
        <p:blipFill>
          <a:blip r:embed="rId2" cstate="print"/>
          <a:srcRect/>
          <a:stretch>
            <a:fillRect/>
          </a:stretch>
        </p:blipFill>
        <p:spPr bwMode="auto">
          <a:xfrm>
            <a:off x="6858000" y="2667000"/>
            <a:ext cx="2133600" cy="1981200"/>
          </a:xfrm>
          <a:prstGeom prst="rect">
            <a:avLst/>
          </a:prstGeom>
          <a:noFill/>
          <a:ln w="9525">
            <a:noFill/>
            <a:miter lim="800000"/>
            <a:headEnd/>
            <a:tailEnd/>
          </a:ln>
        </p:spPr>
      </p:pic>
      <p:sp>
        <p:nvSpPr>
          <p:cNvPr id="5" name="TextBox 4"/>
          <p:cNvSpPr txBox="1"/>
          <p:nvPr/>
        </p:nvSpPr>
        <p:spPr>
          <a:xfrm>
            <a:off x="609600" y="228600"/>
            <a:ext cx="8153400" cy="707886"/>
          </a:xfrm>
          <a:prstGeom prst="rect">
            <a:avLst/>
          </a:prstGeom>
          <a:noFill/>
        </p:spPr>
        <p:txBody>
          <a:bodyPr wrap="square" rtlCol="0">
            <a:spAutoFit/>
          </a:bodyPr>
          <a:lstStyle/>
          <a:p>
            <a:pPr algn="ctr"/>
            <a:r>
              <a:rPr lang="en-US" sz="4000" dirty="0" smtClean="0"/>
              <a:t>McAtee Vs. </a:t>
            </a:r>
            <a:r>
              <a:rPr lang="en-US" sz="4000" dirty="0" err="1" smtClean="0"/>
              <a:t>Envert</a:t>
            </a:r>
            <a:r>
              <a:rPr lang="en-US" sz="4000" dirty="0" smtClean="0"/>
              <a:t> </a:t>
            </a:r>
            <a:endParaRPr lang="en-US" sz="4000" dirty="0"/>
          </a:p>
        </p:txBody>
      </p:sp>
    </p:spTree>
  </p:cSld>
  <p:clrMapOvr>
    <a:masterClrMapping/>
  </p:clrMapOvr>
  <p:transition>
    <p:cover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Lincoln the lawyer</a:t>
            </a:r>
            <a:endParaRPr lang="en-US" dirty="0"/>
          </a:p>
        </p:txBody>
      </p:sp>
      <p:sp>
        <p:nvSpPr>
          <p:cNvPr id="3" name="Content Placeholder 2"/>
          <p:cNvSpPr>
            <a:spLocks noGrp="1"/>
          </p:cNvSpPr>
          <p:nvPr>
            <p:ph idx="1"/>
          </p:nvPr>
        </p:nvSpPr>
        <p:spPr>
          <a:xfrm>
            <a:off x="304800" y="1554162"/>
            <a:ext cx="4800600" cy="4525963"/>
          </a:xfrm>
        </p:spPr>
        <p:txBody>
          <a:bodyPr>
            <a:normAutofit/>
          </a:bodyPr>
          <a:lstStyle/>
          <a:p>
            <a:pPr lvl="0"/>
            <a:endParaRPr lang="en-US" sz="1400" b="1" dirty="0" smtClean="0"/>
          </a:p>
          <a:p>
            <a:pPr lvl="0"/>
            <a:r>
              <a:rPr lang="en-US" sz="1400" b="1" dirty="0" smtClean="0"/>
              <a:t>Title: </a:t>
            </a:r>
            <a:r>
              <a:rPr lang="en-US" sz="1400" dirty="0" smtClean="0"/>
              <a:t>[Abraham Lincoln while a traveling lawyer, taken in Danville, Illinois</a:t>
            </a:r>
          </a:p>
          <a:p>
            <a:pPr lvl="0"/>
            <a:r>
              <a:rPr lang="en-US" sz="1400" b="1" dirty="0" smtClean="0"/>
              <a:t>Creator(s): </a:t>
            </a:r>
            <a:r>
              <a:rPr lang="en-US" sz="1400" dirty="0" smtClean="0"/>
              <a:t>Joslin Amon, photographer</a:t>
            </a:r>
          </a:p>
          <a:p>
            <a:pPr lvl="0"/>
            <a:r>
              <a:rPr lang="en-US" sz="1400" b="1" dirty="0" smtClean="0"/>
              <a:t>Date Created/Published: </a:t>
            </a:r>
            <a:r>
              <a:rPr lang="en-US" sz="1400" dirty="0" smtClean="0"/>
              <a:t>1857 May 27 [printed later</a:t>
            </a:r>
          </a:p>
          <a:p>
            <a:pPr lvl="0"/>
            <a:endParaRPr lang="en-US" sz="1400" dirty="0" smtClean="0"/>
          </a:p>
          <a:p>
            <a:pPr lvl="0"/>
            <a:endParaRPr lang="en-US" sz="1400" dirty="0" smtClean="0"/>
          </a:p>
          <a:p>
            <a:pPr lvl="0"/>
            <a:endParaRPr lang="en-US" sz="1400" dirty="0" smtClean="0"/>
          </a:p>
          <a:p>
            <a:pPr lvl="0"/>
            <a:endParaRPr lang="en-US" sz="1400" dirty="0" smtClean="0"/>
          </a:p>
          <a:p>
            <a:pPr lvl="0"/>
            <a:endParaRPr lang="en-US" sz="1400" dirty="0" smtClean="0"/>
          </a:p>
          <a:p>
            <a:pPr lvl="0"/>
            <a:endParaRPr lang="en-US" sz="1400" dirty="0" smtClean="0"/>
          </a:p>
          <a:p>
            <a:pPr lvl="0"/>
            <a:r>
              <a:rPr lang="en-US" sz="1400" b="1" dirty="0" smtClean="0"/>
              <a:t>Title: </a:t>
            </a:r>
            <a:r>
              <a:rPr lang="en-US" sz="1400" dirty="0" smtClean="0"/>
              <a:t>Abraham Lincoln / lith. &amp; published by Edw. Mendel.</a:t>
            </a:r>
          </a:p>
          <a:p>
            <a:pPr lvl="0"/>
            <a:r>
              <a:rPr lang="en-US" sz="1400" b="1" dirty="0" smtClean="0"/>
              <a:t>Creator(s): </a:t>
            </a:r>
            <a:r>
              <a:rPr lang="en-US" sz="1400" dirty="0" smtClean="0"/>
              <a:t>Mendel, Ed, lithographer</a:t>
            </a:r>
          </a:p>
          <a:p>
            <a:pPr lvl="0"/>
            <a:r>
              <a:rPr lang="en-US" sz="1400" b="1" dirty="0" smtClean="0"/>
              <a:t>Date Created/Published: </a:t>
            </a:r>
            <a:r>
              <a:rPr lang="en-US" sz="1400" dirty="0" smtClean="0"/>
              <a:t>Chicago : Edw. Mendel, [between 1850 and 1900?]</a:t>
            </a:r>
          </a:p>
          <a:p>
            <a:endParaRPr lang="en-US" dirty="0"/>
          </a:p>
        </p:txBody>
      </p:sp>
      <p:pic>
        <p:nvPicPr>
          <p:cNvPr id="4" name="Picture 3" descr="http://t0.gstatic.com/images?q=tbn:ANd9GcTwISIAouZu8I7JwKwICCe46kTbr2TE3799SIZifQrBeQ1sdJEctA"/>
          <p:cNvPicPr/>
          <p:nvPr/>
        </p:nvPicPr>
        <p:blipFill>
          <a:blip r:embed="rId2" cstate="print"/>
          <a:srcRect/>
          <a:stretch>
            <a:fillRect/>
          </a:stretch>
        </p:blipFill>
        <p:spPr bwMode="auto">
          <a:xfrm>
            <a:off x="6400800" y="1371600"/>
            <a:ext cx="1676400" cy="2057400"/>
          </a:xfrm>
          <a:prstGeom prst="rect">
            <a:avLst/>
          </a:prstGeom>
          <a:noFill/>
          <a:ln w="9525">
            <a:noFill/>
            <a:miter lim="800000"/>
            <a:headEnd/>
            <a:tailEnd/>
          </a:ln>
        </p:spPr>
      </p:pic>
      <p:pic>
        <p:nvPicPr>
          <p:cNvPr id="5" name="Picture 4" descr="b&amp;w film copy neg."/>
          <p:cNvPicPr/>
          <p:nvPr/>
        </p:nvPicPr>
        <p:blipFill>
          <a:blip r:embed="rId3" cstate="print"/>
          <a:srcRect/>
          <a:stretch>
            <a:fillRect/>
          </a:stretch>
        </p:blipFill>
        <p:spPr bwMode="auto">
          <a:xfrm>
            <a:off x="5334000" y="4038600"/>
            <a:ext cx="1752600" cy="2209800"/>
          </a:xfrm>
          <a:prstGeom prst="rect">
            <a:avLst/>
          </a:prstGeom>
          <a:noFill/>
          <a:ln w="9525">
            <a:noFill/>
            <a:miter lim="800000"/>
            <a:headEnd/>
            <a:tailEnd/>
          </a:ln>
        </p:spPr>
      </p:pic>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19400" y="1143000"/>
            <a:ext cx="4191000" cy="5257800"/>
          </a:xfrm>
        </p:spPr>
        <p:txBody>
          <a:bodyPr>
            <a:normAutofit lnSpcReduction="10000"/>
          </a:bodyPr>
          <a:lstStyle/>
          <a:p>
            <a:pPr>
              <a:buNone/>
            </a:pPr>
            <a:endParaRPr lang="en-US" sz="1400" dirty="0" smtClean="0"/>
          </a:p>
          <a:p>
            <a:endParaRPr lang="en-US" sz="1400" dirty="0" smtClean="0"/>
          </a:p>
          <a:p>
            <a:endParaRPr lang="en-US" sz="1400" dirty="0" smtClean="0"/>
          </a:p>
          <a:p>
            <a:r>
              <a:rPr lang="en-US" sz="1400" dirty="0" smtClean="0"/>
              <a:t>Abraham </a:t>
            </a:r>
            <a:r>
              <a:rPr lang="en-US" sz="1400" dirty="0" smtClean="0"/>
              <a:t>Lincoln holding James </a:t>
            </a:r>
            <a:r>
              <a:rPr lang="en-US" sz="1400" dirty="0" err="1" smtClean="0"/>
              <a:t>Wadeworth’s</a:t>
            </a:r>
            <a:r>
              <a:rPr lang="en-US" sz="1400" dirty="0" smtClean="0"/>
              <a:t> family pictures.</a:t>
            </a:r>
          </a:p>
          <a:p>
            <a:r>
              <a:rPr lang="en-US" sz="1400" dirty="0" smtClean="0"/>
              <a:t>Library of Congress Manuscript </a:t>
            </a:r>
            <a:r>
              <a:rPr lang="en-US" sz="1400" dirty="0" smtClean="0"/>
              <a:t>division</a:t>
            </a:r>
          </a:p>
          <a:p>
            <a:endParaRPr lang="en-US" sz="1400" dirty="0" smtClean="0"/>
          </a:p>
          <a:p>
            <a:endParaRPr lang="en-US" sz="1400" dirty="0" smtClean="0"/>
          </a:p>
          <a:p>
            <a:endParaRPr lang="en-US" sz="1400" dirty="0" smtClean="0"/>
          </a:p>
          <a:p>
            <a:endParaRPr lang="en-US" sz="1400" dirty="0" smtClean="0"/>
          </a:p>
          <a:p>
            <a:endParaRPr lang="en-US" sz="1400" dirty="0" smtClean="0"/>
          </a:p>
          <a:p>
            <a:pPr lvl="0"/>
            <a:endParaRPr lang="en-US" sz="1400" b="1" dirty="0" smtClean="0"/>
          </a:p>
          <a:p>
            <a:pPr lvl="0"/>
            <a:endParaRPr lang="en-US" sz="1400" b="1" dirty="0" smtClean="0"/>
          </a:p>
          <a:p>
            <a:pPr lvl="0"/>
            <a:endParaRPr lang="en-US" sz="1400" b="1" dirty="0" smtClean="0"/>
          </a:p>
          <a:p>
            <a:pPr lvl="0">
              <a:buNone/>
            </a:pPr>
            <a:endParaRPr lang="en-US" sz="1400" b="1" dirty="0" smtClean="0"/>
          </a:p>
          <a:p>
            <a:pPr lvl="0"/>
            <a:r>
              <a:rPr lang="en-US" sz="1400" b="1" dirty="0" smtClean="0"/>
              <a:t>Title</a:t>
            </a:r>
            <a:r>
              <a:rPr lang="en-US" sz="1400" b="1" dirty="0" smtClean="0"/>
              <a:t>: </a:t>
            </a:r>
            <a:r>
              <a:rPr lang="en-US" sz="1400" dirty="0" smtClean="0"/>
              <a:t>Portrait of Lincoln</a:t>
            </a:r>
          </a:p>
          <a:p>
            <a:pPr lvl="0"/>
            <a:r>
              <a:rPr lang="en-US" sz="1400" b="1" dirty="0" smtClean="0"/>
              <a:t>Date Created/Published: </a:t>
            </a:r>
            <a:r>
              <a:rPr lang="en-US" sz="1400" dirty="0" smtClean="0"/>
              <a:t>[between 1900 and 1950]</a:t>
            </a:r>
          </a:p>
          <a:p>
            <a:pPr lvl="0"/>
            <a:r>
              <a:rPr lang="en-US" sz="1400" b="1" dirty="0" smtClean="0"/>
              <a:t>Medium: </a:t>
            </a:r>
            <a:r>
              <a:rPr lang="en-US" sz="1400" dirty="0" smtClean="0"/>
              <a:t>1 print : etching.</a:t>
            </a:r>
          </a:p>
          <a:p>
            <a:pPr lvl="0"/>
            <a:r>
              <a:rPr lang="en-US" sz="1400" b="1" dirty="0" smtClean="0"/>
              <a:t>Summary: </a:t>
            </a:r>
            <a:r>
              <a:rPr lang="en-US" sz="1400" dirty="0" smtClean="0"/>
              <a:t>Print shows Abraham Lincoln, head-and-shoulders portrait, facing right</a:t>
            </a:r>
            <a:r>
              <a:rPr lang="en-US" sz="1400" dirty="0" smtClean="0"/>
              <a:t>.</a:t>
            </a:r>
            <a:endParaRPr lang="en-US" sz="1400" dirty="0" smtClean="0"/>
          </a:p>
          <a:p>
            <a:endParaRPr lang="en-US" sz="1400" dirty="0"/>
          </a:p>
        </p:txBody>
      </p:sp>
      <p:pic>
        <p:nvPicPr>
          <p:cNvPr id="4" name="Picture 3" descr="http://www.loc.gov/rr/program/bib/presidents/lincoln/images/related.jpg"/>
          <p:cNvPicPr/>
          <p:nvPr/>
        </p:nvPicPr>
        <p:blipFill>
          <a:blip r:embed="rId2" cstate="print"/>
          <a:srcRect/>
          <a:stretch>
            <a:fillRect/>
          </a:stretch>
        </p:blipFill>
        <p:spPr bwMode="auto">
          <a:xfrm>
            <a:off x="685800" y="1219200"/>
            <a:ext cx="2057400" cy="3048000"/>
          </a:xfrm>
          <a:prstGeom prst="rect">
            <a:avLst/>
          </a:prstGeom>
          <a:noFill/>
          <a:ln w="9525">
            <a:noFill/>
            <a:miter lim="800000"/>
            <a:headEnd/>
            <a:tailEnd/>
          </a:ln>
        </p:spPr>
      </p:pic>
      <p:pic>
        <p:nvPicPr>
          <p:cNvPr id="5" name="Picture 4" descr="digital file from original print"/>
          <p:cNvPicPr/>
          <p:nvPr/>
        </p:nvPicPr>
        <p:blipFill>
          <a:blip r:embed="rId3" cstate="print"/>
          <a:srcRect/>
          <a:stretch>
            <a:fillRect/>
          </a:stretch>
        </p:blipFill>
        <p:spPr bwMode="auto">
          <a:xfrm>
            <a:off x="6934200" y="4267200"/>
            <a:ext cx="1905000" cy="2143125"/>
          </a:xfrm>
          <a:prstGeom prst="rect">
            <a:avLst/>
          </a:prstGeom>
          <a:noFill/>
          <a:ln w="9525">
            <a:noFill/>
            <a:miter lim="800000"/>
            <a:headEnd/>
            <a:tailEnd/>
          </a:ln>
        </p:spPr>
      </p:pic>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95400"/>
            <a:ext cx="5105400" cy="4525963"/>
          </a:xfrm>
        </p:spPr>
        <p:txBody>
          <a:bodyPr>
            <a:normAutofit/>
          </a:bodyPr>
          <a:lstStyle/>
          <a:p>
            <a:pPr>
              <a:buNone/>
            </a:pPr>
            <a:r>
              <a:rPr lang="en-US" sz="1400" b="1" dirty="0" smtClean="0"/>
              <a:t> </a:t>
            </a:r>
            <a:endParaRPr lang="en-US" sz="1400" dirty="0" smtClean="0"/>
          </a:p>
          <a:p>
            <a:pPr lvl="0"/>
            <a:r>
              <a:rPr lang="en-US" sz="1400" b="1" dirty="0" smtClean="0"/>
              <a:t>Title: </a:t>
            </a:r>
            <a:r>
              <a:rPr lang="en-US" sz="1400" dirty="0" smtClean="0"/>
              <a:t>[Abraham Lincoln, full-length portrait, seated, facing left, with hand under chin] / G.P.A. Healy, 1887.</a:t>
            </a:r>
          </a:p>
          <a:p>
            <a:pPr lvl="0"/>
            <a:r>
              <a:rPr lang="en-US" sz="1400" b="1" dirty="0" smtClean="0"/>
              <a:t>Creator(s): </a:t>
            </a:r>
            <a:r>
              <a:rPr lang="en-US" sz="1400" dirty="0" smtClean="0">
                <a:hlinkClick r:id="rId2"/>
              </a:rPr>
              <a:t>Healy, G. P. A. (George Peter Alexander), 1813-1894</a:t>
            </a:r>
            <a:r>
              <a:rPr lang="en-US" sz="1400" dirty="0" smtClean="0"/>
              <a:t>, artist</a:t>
            </a:r>
          </a:p>
          <a:p>
            <a:pPr lvl="0"/>
            <a:r>
              <a:rPr lang="en-US" sz="1400" b="1" dirty="0" smtClean="0"/>
              <a:t>Date Created/Published: </a:t>
            </a:r>
            <a:r>
              <a:rPr lang="en-US" sz="1400" dirty="0" smtClean="0"/>
              <a:t>[between 1920 and 1950</a:t>
            </a:r>
            <a:r>
              <a:rPr lang="en-US" sz="1400" dirty="0" smtClean="0"/>
              <a:t>]</a:t>
            </a:r>
            <a:r>
              <a:rPr lang="en-US" sz="1400" dirty="0" smtClean="0"/>
              <a:t> </a:t>
            </a:r>
            <a:endParaRPr lang="en-US" sz="1400" dirty="0" smtClean="0"/>
          </a:p>
          <a:p>
            <a:endParaRPr lang="en-US" sz="1400" dirty="0" smtClean="0"/>
          </a:p>
          <a:p>
            <a:endParaRPr lang="en-US" sz="1400" dirty="0" smtClean="0"/>
          </a:p>
          <a:p>
            <a:endParaRPr lang="en-US" sz="1400" dirty="0" smtClean="0"/>
          </a:p>
          <a:p>
            <a:endParaRPr lang="en-US" sz="1400" dirty="0" smtClean="0"/>
          </a:p>
          <a:p>
            <a:pPr>
              <a:buNone/>
            </a:pPr>
            <a:endParaRPr lang="en-US" sz="1400" dirty="0" smtClean="0"/>
          </a:p>
          <a:p>
            <a:pPr lvl="0"/>
            <a:r>
              <a:rPr lang="en-US" sz="1400" b="1" dirty="0" smtClean="0"/>
              <a:t>Title: </a:t>
            </a:r>
            <a:r>
              <a:rPr lang="en-US" sz="1400" dirty="0" smtClean="0"/>
              <a:t>Lincoln the rail splitter</a:t>
            </a:r>
          </a:p>
          <a:p>
            <a:pPr lvl="0"/>
            <a:r>
              <a:rPr lang="en-US" sz="1400" b="1" dirty="0" smtClean="0"/>
              <a:t>Date Created/Published: </a:t>
            </a:r>
            <a:r>
              <a:rPr lang="en-US" sz="1400" dirty="0" smtClean="0"/>
              <a:t>c1909.</a:t>
            </a:r>
          </a:p>
          <a:p>
            <a:pPr lvl="0"/>
            <a:r>
              <a:rPr lang="en-US" sz="1400" b="1" dirty="0" smtClean="0"/>
              <a:t>Medium: </a:t>
            </a:r>
            <a:r>
              <a:rPr lang="en-US" sz="1400" dirty="0" smtClean="0"/>
              <a:t>1 photomechanical print : color.</a:t>
            </a:r>
          </a:p>
          <a:p>
            <a:pPr lvl="0"/>
            <a:r>
              <a:rPr lang="en-US" sz="1400" b="1" dirty="0" smtClean="0"/>
              <a:t>Summary: </a:t>
            </a:r>
            <a:r>
              <a:rPr lang="en-US" sz="1400" dirty="0" smtClean="0"/>
              <a:t>Abraham Lincoln standing over log, holding axe, with left hand raised to his brow.</a:t>
            </a:r>
          </a:p>
          <a:p>
            <a:pPr>
              <a:buNone/>
            </a:pPr>
            <a:r>
              <a:rPr lang="en-US" sz="1400" dirty="0" smtClean="0"/>
              <a:t> </a:t>
            </a:r>
          </a:p>
          <a:p>
            <a:endParaRPr lang="en-US" sz="1400" dirty="0" smtClean="0"/>
          </a:p>
          <a:p>
            <a:endParaRPr lang="en-US" dirty="0"/>
          </a:p>
        </p:txBody>
      </p:sp>
      <p:pic>
        <p:nvPicPr>
          <p:cNvPr id="4" name="Picture 3" descr="b&amp;w film copy neg."/>
          <p:cNvPicPr/>
          <p:nvPr/>
        </p:nvPicPr>
        <p:blipFill>
          <a:blip r:embed="rId3" cstate="print"/>
          <a:srcRect/>
          <a:stretch>
            <a:fillRect/>
          </a:stretch>
        </p:blipFill>
        <p:spPr bwMode="auto">
          <a:xfrm>
            <a:off x="6248400" y="1143000"/>
            <a:ext cx="1990725" cy="2343150"/>
          </a:xfrm>
          <a:prstGeom prst="rect">
            <a:avLst/>
          </a:prstGeom>
          <a:noFill/>
          <a:ln w="9525">
            <a:noFill/>
            <a:miter lim="800000"/>
            <a:headEnd/>
            <a:tailEnd/>
          </a:ln>
        </p:spPr>
      </p:pic>
      <p:pic>
        <p:nvPicPr>
          <p:cNvPr id="5" name="Picture 4" descr="Lincoln the rail splitter"/>
          <p:cNvPicPr/>
          <p:nvPr/>
        </p:nvPicPr>
        <p:blipFill>
          <a:blip r:embed="rId4" cstate="print"/>
          <a:srcRect/>
          <a:stretch>
            <a:fillRect/>
          </a:stretch>
        </p:blipFill>
        <p:spPr bwMode="auto">
          <a:xfrm>
            <a:off x="5943600" y="4038600"/>
            <a:ext cx="1924050" cy="2352675"/>
          </a:xfrm>
          <a:prstGeom prst="rect">
            <a:avLst/>
          </a:prstGeom>
          <a:noFill/>
          <a:ln w="9525">
            <a:noFill/>
            <a:miter lim="800000"/>
            <a:headEnd/>
            <a:tailEnd/>
          </a:ln>
        </p:spPr>
      </p:pic>
    </p:spTree>
  </p:cSld>
  <p:clrMapOvr>
    <a:masterClrMapping/>
  </p:clrMapOvr>
  <p:transition>
    <p:strips dir="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19600" y="1676400"/>
            <a:ext cx="3505200" cy="1295400"/>
          </a:xfrm>
        </p:spPr>
        <p:txBody>
          <a:bodyPr>
            <a:normAutofit/>
          </a:bodyPr>
          <a:lstStyle/>
          <a:p>
            <a:r>
              <a:rPr lang="en-US" sz="1400" dirty="0" smtClean="0"/>
              <a:t>Abraham Lincoln sits for a portrait </a:t>
            </a:r>
            <a:r>
              <a:rPr lang="en-US" sz="1400" dirty="0" smtClean="0"/>
              <a:t> in </a:t>
            </a:r>
            <a:r>
              <a:rPr lang="en-US" sz="1400" dirty="0" smtClean="0"/>
              <a:t>an </a:t>
            </a:r>
            <a:r>
              <a:rPr lang="en-US" sz="1400" dirty="0" err="1" smtClean="0"/>
              <a:t>ambrotype</a:t>
            </a:r>
            <a:r>
              <a:rPr lang="en-US" sz="1400" dirty="0" smtClean="0"/>
              <a:t> by Preston Butler, Aug. 13, </a:t>
            </a:r>
            <a:r>
              <a:rPr lang="en-US" sz="1400" dirty="0" smtClean="0"/>
              <a:t>1859. </a:t>
            </a:r>
            <a:r>
              <a:rPr lang="en-US" sz="1400" dirty="0" smtClean="0"/>
              <a:t>Prints and Photographs Division.</a:t>
            </a:r>
            <a:endParaRPr lang="en-US" sz="1400" dirty="0"/>
          </a:p>
        </p:txBody>
      </p:sp>
      <p:pic>
        <p:nvPicPr>
          <p:cNvPr id="20482" name="Picture 2" descr="Abraham Lincoln, seated, arms crossed."/>
          <p:cNvPicPr>
            <a:picLocks noChangeAspect="1" noChangeArrowheads="1"/>
          </p:cNvPicPr>
          <p:nvPr/>
        </p:nvPicPr>
        <p:blipFill>
          <a:blip r:embed="rId2" cstate="print"/>
          <a:srcRect/>
          <a:stretch>
            <a:fillRect/>
          </a:stretch>
        </p:blipFill>
        <p:spPr bwMode="auto">
          <a:xfrm>
            <a:off x="2438400" y="1219200"/>
            <a:ext cx="1731682" cy="2207895"/>
          </a:xfrm>
          <a:prstGeom prst="rect">
            <a:avLst/>
          </a:prstGeom>
          <a:noFill/>
        </p:spPr>
      </p:pic>
      <p:pic>
        <p:nvPicPr>
          <p:cNvPr id="20484" name="Picture 4" descr="http://t1.gstatic.com/images?q=tbn:ANd9GcRNY5bRhF9vsEJhCFJ33WkomzCiUrf8Ln2IsYLcU1FfifvdDWQ9bg"/>
          <p:cNvPicPr>
            <a:picLocks noChangeAspect="1" noChangeArrowheads="1"/>
          </p:cNvPicPr>
          <p:nvPr/>
        </p:nvPicPr>
        <p:blipFill>
          <a:blip r:embed="rId3" cstate="print"/>
          <a:srcRect/>
          <a:stretch>
            <a:fillRect/>
          </a:stretch>
        </p:blipFill>
        <p:spPr bwMode="auto">
          <a:xfrm>
            <a:off x="1524000" y="3962400"/>
            <a:ext cx="1524000" cy="2359271"/>
          </a:xfrm>
          <a:prstGeom prst="rect">
            <a:avLst/>
          </a:prstGeom>
          <a:noFill/>
        </p:spPr>
      </p:pic>
      <p:sp>
        <p:nvSpPr>
          <p:cNvPr id="6" name="TextBox 5"/>
          <p:cNvSpPr txBox="1"/>
          <p:nvPr/>
        </p:nvSpPr>
        <p:spPr>
          <a:xfrm>
            <a:off x="3505200" y="4876800"/>
            <a:ext cx="4038600" cy="523220"/>
          </a:xfrm>
          <a:prstGeom prst="rect">
            <a:avLst/>
          </a:prstGeom>
          <a:noFill/>
        </p:spPr>
        <p:txBody>
          <a:bodyPr wrap="square" rtlCol="0">
            <a:spAutoFit/>
          </a:bodyPr>
          <a:lstStyle/>
          <a:p>
            <a:r>
              <a:rPr lang="en-US" sz="1400" dirty="0" smtClean="0"/>
              <a:t>Abraham Lincoln gets a portrait taken in Chicago, Il, while working as a traveling lawyer.</a:t>
            </a:r>
            <a:endParaRPr lang="en-US" sz="1400" dirty="0"/>
          </a:p>
        </p:txBody>
      </p:sp>
    </p:spTree>
  </p:cSld>
  <p:clrMapOvr>
    <a:masterClrMapping/>
  </p:clrMapOvr>
  <p:transition>
    <p:diamon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0" y="1524000"/>
            <a:ext cx="3581400" cy="4525963"/>
          </a:xfrm>
        </p:spPr>
        <p:txBody>
          <a:bodyPr>
            <a:normAutofit/>
          </a:bodyPr>
          <a:lstStyle/>
          <a:p>
            <a:r>
              <a:rPr lang="en-US" sz="1400" dirty="0" err="1" smtClean="0"/>
              <a:t>Contributor:Chicago</a:t>
            </a:r>
            <a:r>
              <a:rPr lang="en-US" sz="1400" dirty="0" smtClean="0"/>
              <a:t> Daily News, </a:t>
            </a:r>
            <a:r>
              <a:rPr lang="en-US" sz="1400" dirty="0" err="1" smtClean="0"/>
              <a:t>IncSite:American</a:t>
            </a:r>
            <a:r>
              <a:rPr lang="en-US" sz="1400" dirty="0" smtClean="0"/>
              <a:t> Memory-</a:t>
            </a:r>
            <a:r>
              <a:rPr lang="en-US" sz="1400" dirty="0" err="1" smtClean="0"/>
              <a:t>culturalOriginal</a:t>
            </a:r>
            <a:r>
              <a:rPr lang="en-US" sz="1400" dirty="0" smtClean="0"/>
              <a:t> </a:t>
            </a:r>
            <a:r>
              <a:rPr lang="en-US" sz="1400" dirty="0" err="1" smtClean="0"/>
              <a:t>Format:Photo</a:t>
            </a:r>
            <a:r>
              <a:rPr lang="en-US" sz="1400" dirty="0" smtClean="0"/>
              <a:t>, Print, DrawingDate:1909</a:t>
            </a:r>
            <a:endParaRPr lang="en-US" sz="1400" dirty="0"/>
          </a:p>
        </p:txBody>
      </p:sp>
      <p:pic>
        <p:nvPicPr>
          <p:cNvPr id="22530" name="Picture 2" descr="http://lcweb2.loc.gov/ndlpcoop/ichicdn/n0071/n007178.gif"/>
          <p:cNvPicPr>
            <a:picLocks noChangeAspect="1" noChangeArrowheads="1"/>
          </p:cNvPicPr>
          <p:nvPr/>
        </p:nvPicPr>
        <p:blipFill>
          <a:blip r:embed="rId2" cstate="print"/>
          <a:srcRect/>
          <a:stretch>
            <a:fillRect/>
          </a:stretch>
        </p:blipFill>
        <p:spPr bwMode="auto">
          <a:xfrm>
            <a:off x="6781800" y="1295400"/>
            <a:ext cx="2057400" cy="2857500"/>
          </a:xfrm>
          <a:prstGeom prst="rect">
            <a:avLst/>
          </a:prstGeom>
          <a:noFill/>
        </p:spPr>
      </p:pic>
      <p:pic>
        <p:nvPicPr>
          <p:cNvPr id="22532" name="Picture 4" descr="digital file from b&amp;w film copy neg. pre-1992, after 1959 cleaning and restoration?"/>
          <p:cNvPicPr>
            <a:picLocks noChangeAspect="1" noChangeArrowheads="1"/>
          </p:cNvPicPr>
          <p:nvPr/>
        </p:nvPicPr>
        <p:blipFill>
          <a:blip r:embed="rId3" cstate="print"/>
          <a:srcRect/>
          <a:stretch>
            <a:fillRect/>
          </a:stretch>
        </p:blipFill>
        <p:spPr bwMode="auto">
          <a:xfrm>
            <a:off x="533400" y="2590800"/>
            <a:ext cx="1828800" cy="2449286"/>
          </a:xfrm>
          <a:prstGeom prst="rect">
            <a:avLst/>
          </a:prstGeom>
          <a:noFill/>
        </p:spPr>
      </p:pic>
      <p:sp>
        <p:nvSpPr>
          <p:cNvPr id="7" name="TextBox 6"/>
          <p:cNvSpPr txBox="1"/>
          <p:nvPr/>
        </p:nvSpPr>
        <p:spPr>
          <a:xfrm>
            <a:off x="2438400" y="3276600"/>
            <a:ext cx="3581400" cy="3323987"/>
          </a:xfrm>
          <a:prstGeom prst="rect">
            <a:avLst/>
          </a:prstGeom>
          <a:noFill/>
        </p:spPr>
        <p:txBody>
          <a:bodyPr wrap="square" rtlCol="0">
            <a:spAutoFit/>
          </a:bodyPr>
          <a:lstStyle/>
          <a:p>
            <a:r>
              <a:rPr lang="en-US" sz="1400" b="1" dirty="0" smtClean="0"/>
              <a:t>Title</a:t>
            </a:r>
            <a:r>
              <a:rPr lang="en-US" sz="1400" b="1" dirty="0" smtClean="0"/>
              <a:t>: </a:t>
            </a:r>
            <a:r>
              <a:rPr lang="en-US" sz="1400" dirty="0" smtClean="0"/>
              <a:t>[Abraham Lincoln, Congressman-elect from Illinois. Three-quarter length portrait, seated, facing front]</a:t>
            </a:r>
            <a:endParaRPr lang="en-US" sz="1400" b="1" dirty="0" smtClean="0"/>
          </a:p>
          <a:p>
            <a:r>
              <a:rPr lang="en-US" sz="1400" b="1" dirty="0" smtClean="0"/>
              <a:t>Creator(s): </a:t>
            </a:r>
            <a:r>
              <a:rPr lang="en-US" sz="1400" u="sng" dirty="0" smtClean="0">
                <a:hlinkClick r:id="rId4"/>
              </a:rPr>
              <a:t>Shepherd, Nicholas H.</a:t>
            </a:r>
            <a:r>
              <a:rPr lang="en-US" sz="1400" dirty="0" smtClean="0"/>
              <a:t>, photographer</a:t>
            </a:r>
            <a:endParaRPr lang="en-US" sz="1400" b="1" dirty="0" smtClean="0"/>
          </a:p>
          <a:p>
            <a:r>
              <a:rPr lang="en-US" sz="1400" b="1" dirty="0" smtClean="0"/>
              <a:t>Date Created/Published: </a:t>
            </a:r>
            <a:r>
              <a:rPr lang="en-US" sz="1400" dirty="0" smtClean="0"/>
              <a:t>[Springfield, Ill., 1846 or 1847]</a:t>
            </a:r>
            <a:endParaRPr lang="en-US" sz="1400" b="1" dirty="0" smtClean="0"/>
          </a:p>
          <a:p>
            <a:r>
              <a:rPr lang="en-US" sz="1400" b="1" dirty="0" smtClean="0"/>
              <a:t>Medium: </a:t>
            </a:r>
            <a:r>
              <a:rPr lang="en-US" sz="1400" dirty="0" smtClean="0"/>
              <a:t>1 photograph : quarter plate daguerreotype ; plate 4 1/4 x 3 1/4 in.</a:t>
            </a:r>
            <a:endParaRPr lang="en-US" sz="1400" b="1" dirty="0" smtClean="0"/>
          </a:p>
          <a:p>
            <a:r>
              <a:rPr lang="en-US" sz="1400" b="1" dirty="0" smtClean="0"/>
              <a:t>Summary: </a:t>
            </a:r>
            <a:r>
              <a:rPr lang="en-US" sz="1400" dirty="0" smtClean="0"/>
              <a:t>This daguerreotype is the earliest-known photograph of Abraham Lincoln, taken at age 37 when he was a frontier lawyer in Springfield and Congressman-elect from Illinois. (Source: </a:t>
            </a:r>
            <a:r>
              <a:rPr lang="en-US" sz="1400" dirty="0" err="1" smtClean="0"/>
              <a:t>Ostendorf</a:t>
            </a:r>
            <a:r>
              <a:rPr lang="en-US" sz="1400" dirty="0" smtClean="0"/>
              <a:t>, p. 4)</a:t>
            </a:r>
            <a:endParaRPr lang="en-US" sz="1400" b="1" dirty="0" smtClean="0"/>
          </a:p>
          <a:p>
            <a:endParaRPr lang="en-US" sz="1400" dirty="0"/>
          </a:p>
        </p:txBody>
      </p:sp>
    </p:spTree>
  </p:cSld>
  <p:clrMapOvr>
    <a:masterClrMapping/>
  </p:clrMapOvr>
  <p:transition>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18462" t="20513" r="21025" b="19590"/>
          <a:stretch>
            <a:fillRect/>
          </a:stretch>
        </p:blipFill>
        <p:spPr bwMode="auto">
          <a:xfrm>
            <a:off x="914400" y="1524000"/>
            <a:ext cx="7267184" cy="449580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TextBox 2"/>
          <p:cNvSpPr txBox="1"/>
          <p:nvPr/>
        </p:nvSpPr>
        <p:spPr>
          <a:xfrm>
            <a:off x="2514600" y="381000"/>
            <a:ext cx="4191000" cy="646331"/>
          </a:xfrm>
          <a:prstGeom prst="rect">
            <a:avLst/>
          </a:prstGeom>
          <a:noFill/>
        </p:spPr>
        <p:txBody>
          <a:bodyPr wrap="square" rtlCol="0">
            <a:spAutoFit/>
          </a:bodyPr>
          <a:lstStyle/>
          <a:p>
            <a:pPr algn="ctr"/>
            <a:r>
              <a:rPr lang="en-US" sz="3600" dirty="0" smtClean="0"/>
              <a:t>Wordle</a:t>
            </a:r>
            <a:endParaRPr lang="en-US" sz="3600" dirty="0"/>
          </a:p>
        </p:txBody>
      </p:sp>
    </p:spTree>
  </p:cSld>
  <p:clrMapOvr>
    <a:masterClrMapping/>
  </p:clrMapOvr>
  <p:transition>
    <p:random/>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TotalTime>
  <Words>146</Words>
  <Application>Microsoft Office PowerPoint</Application>
  <PresentationFormat>On-screen Show (4:3)</PresentationFormat>
  <Paragraphs>89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Trek</vt:lpstr>
      <vt:lpstr>Slide 1</vt:lpstr>
      <vt:lpstr>Slide 2</vt:lpstr>
      <vt:lpstr>Slide 3</vt:lpstr>
      <vt:lpstr>Lincoln the lawyer</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owner</cp:lastModifiedBy>
  <cp:revision>26</cp:revision>
  <dcterms:created xsi:type="dcterms:W3CDTF">2012-11-20T16:57:42Z</dcterms:created>
  <dcterms:modified xsi:type="dcterms:W3CDTF">2012-11-26T03:29:36Z</dcterms:modified>
</cp:coreProperties>
</file>