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6" r:id="rId2"/>
    <p:sldId id="257" r:id="rId3"/>
    <p:sldId id="258" r:id="rId4"/>
    <p:sldId id="259" r:id="rId5"/>
    <p:sldId id="260" r:id="rId6"/>
    <p:sldId id="270" r:id="rId7"/>
    <p:sldId id="269" r:id="rId8"/>
    <p:sldId id="261" r:id="rId9"/>
    <p:sldId id="262" r:id="rId10"/>
    <p:sldId id="263" r:id="rId11"/>
    <p:sldId id="264" r:id="rId12"/>
    <p:sldId id="265" r:id="rId13"/>
    <p:sldId id="266" r:id="rId14"/>
    <p:sldId id="267"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C48A4-FF78-43B2-95BF-728812D5800F}" type="datetimeFigureOut">
              <a:rPr lang="en-US" smtClean="0"/>
              <a:t>11/20/2012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78B0E-EABB-4417-9B97-662351D98CE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878B0E-EABB-4417-9B97-662351D98CE3}"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831FD87-9776-4EA7-9284-E81E89B20915}"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431D4-21FF-47E9-93CF-17C565762702}"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31FD87-9776-4EA7-9284-E81E89B20915}"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431D4-21FF-47E9-93CF-17C5657627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31FD87-9776-4EA7-9284-E81E89B20915}" type="datetimeFigureOut">
              <a:rPr lang="en-US" smtClean="0"/>
              <a:pPr/>
              <a:t>11/20/2012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A2431D4-21FF-47E9-93CF-17C5657627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31FD87-9776-4EA7-9284-E81E89B20915}"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431D4-21FF-47E9-93CF-17C5657627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31FD87-9776-4EA7-9284-E81E89B20915}" type="datetimeFigureOut">
              <a:rPr lang="en-US" smtClean="0"/>
              <a:pPr/>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431D4-21FF-47E9-93CF-17C56576270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31FD87-9776-4EA7-9284-E81E89B20915}" type="datetimeFigureOut">
              <a:rPr lang="en-US" smtClean="0"/>
              <a:pPr/>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431D4-21FF-47E9-93CF-17C5657627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31FD87-9776-4EA7-9284-E81E89B20915}" type="datetimeFigureOut">
              <a:rPr lang="en-US" smtClean="0"/>
              <a:pPr/>
              <a:t>11/20/2012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431D4-21FF-47E9-93CF-17C5657627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31FD87-9776-4EA7-9284-E81E89B20915}" type="datetimeFigureOut">
              <a:rPr lang="en-US" smtClean="0"/>
              <a:pPr/>
              <a:t>11/20/2012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431D4-21FF-47E9-93CF-17C5657627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31FD87-9776-4EA7-9284-E81E89B20915}" type="datetimeFigureOut">
              <a:rPr lang="en-US" smtClean="0"/>
              <a:pPr/>
              <a:t>11/20/2012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431D4-21FF-47E9-93CF-17C5657627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31FD87-9776-4EA7-9284-E81E89B20915}" type="datetimeFigureOut">
              <a:rPr lang="en-US" smtClean="0"/>
              <a:pPr/>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431D4-21FF-47E9-93CF-17C56576270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831FD87-9776-4EA7-9284-E81E89B20915}" type="datetimeFigureOut">
              <a:rPr lang="en-US" smtClean="0"/>
              <a:pPr/>
              <a:t>11/20/2012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A2431D4-21FF-47E9-93CF-17C5657627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831FD87-9776-4EA7-9284-E81E89B20915}" type="datetimeFigureOut">
              <a:rPr lang="en-US" smtClean="0"/>
              <a:pPr/>
              <a:t>11/20/2012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A2431D4-21FF-47E9-93CF-17C5657627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memory.loc.gov/service/rbc/lprbscsm/scsm0987/001r.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hdl.loc.gov/loc.rbc/lprbscsm.scsm155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Abraham Lincoln</a:t>
            </a:r>
            <a:endParaRPr lang="en-US" dirty="0"/>
          </a:p>
        </p:txBody>
      </p:sp>
      <p:sp>
        <p:nvSpPr>
          <p:cNvPr id="3" name="Subtitle 2"/>
          <p:cNvSpPr>
            <a:spLocks noGrp="1"/>
          </p:cNvSpPr>
          <p:nvPr>
            <p:ph type="subTitle" idx="1"/>
          </p:nvPr>
        </p:nvSpPr>
        <p:spPr/>
        <p:txBody>
          <a:bodyPr/>
          <a:lstStyle/>
          <a:p>
            <a:r>
              <a:rPr lang="en-US" dirty="0" smtClean="0"/>
              <a:t>By Ryan Christiansen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Abraham Lincoln / lith. &amp; published by Edw. Mendel.</a:t>
            </a:r>
            <a:endParaRPr lang="en-US" dirty="0"/>
          </a:p>
        </p:txBody>
      </p:sp>
      <p:sp>
        <p:nvSpPr>
          <p:cNvPr id="4098" name="Text Box 2"/>
          <p:cNvSpPr txBox="1">
            <a:spLocks noChangeArrowheads="1"/>
          </p:cNvSpPr>
          <p:nvPr/>
        </p:nvSpPr>
        <p:spPr bwMode="auto">
          <a:xfrm>
            <a:off x="2286000" y="2057400"/>
            <a:ext cx="4572000" cy="3385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Summary: Head-and-shoulders portrait, facing right.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9" name="Text Box 3"/>
          <p:cNvSpPr txBox="1">
            <a:spLocks noChangeArrowheads="1"/>
          </p:cNvSpPr>
          <p:nvPr/>
        </p:nvSpPr>
        <p:spPr bwMode="auto">
          <a:xfrm>
            <a:off x="1981200" y="2667001"/>
            <a:ext cx="4953000"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Date Created/Published: Chicago : Edw. Mendel, 1850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0" name="Text Box 4"/>
          <p:cNvSpPr txBox="1">
            <a:spLocks noChangeArrowheads="1"/>
          </p:cNvSpPr>
          <p:nvPr/>
        </p:nvSpPr>
        <p:spPr bwMode="auto">
          <a:xfrm>
            <a:off x="2743200" y="3429000"/>
            <a:ext cx="35052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http://hdl.loc.gov/loc.pnp/cph.3c02366</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Abraham Lincoln"/>
          <p:cNvPicPr/>
          <p:nvPr/>
        </p:nvPicPr>
        <p:blipFill>
          <a:blip r:embed="rId2" cstate="print"/>
          <a:srcRect/>
          <a:stretch>
            <a:fillRect/>
          </a:stretch>
        </p:blipFill>
        <p:spPr bwMode="auto">
          <a:xfrm>
            <a:off x="2209800" y="152400"/>
            <a:ext cx="4724400" cy="6477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Print of the "lost </a:t>
            </a:r>
            <a:r>
              <a:rPr lang="en-US" dirty="0" err="1" smtClean="0"/>
              <a:t>ambertype</a:t>
            </a:r>
            <a:r>
              <a:rPr lang="en-US" dirty="0" smtClean="0"/>
              <a:t>" of Lincoln</a:t>
            </a:r>
            <a:endParaRPr lang="en-US" dirty="0"/>
          </a:p>
        </p:txBody>
      </p:sp>
      <p:sp>
        <p:nvSpPr>
          <p:cNvPr id="5122" name="Text Box 2"/>
          <p:cNvSpPr txBox="1">
            <a:spLocks noChangeArrowheads="1"/>
          </p:cNvSpPr>
          <p:nvPr/>
        </p:nvSpPr>
        <p:spPr bwMode="auto">
          <a:xfrm>
            <a:off x="1371600" y="2381250"/>
            <a:ext cx="6705600" cy="199541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333333"/>
                </a:solidFill>
                <a:effectLst/>
                <a:latin typeface="Georgia" pitchFamily="18" charset="0"/>
                <a:cs typeface="Arial" pitchFamily="34" charset="0"/>
              </a:rPr>
              <a:t>Notes</a:t>
            </a:r>
            <a:endParaRPr kumimoji="0" lang="en-US" sz="1600" b="1" i="1" u="none" strike="noStrike" cap="none" normalizeH="0" baseline="0" dirty="0" smtClean="0">
              <a:ln>
                <a:noFill/>
              </a:ln>
              <a:solidFill>
                <a:srgbClr val="333333"/>
              </a:solidFill>
              <a:effectLst/>
              <a:latin typeface="Georgia" pitchFamily="18" charset="0"/>
              <a:cs typeface="Arial" pitchFamily="34" charset="0"/>
            </a:endParaRPr>
          </a:p>
          <a:p>
            <a:pPr marL="0" marR="0" lvl="0" indent="0" algn="l" defTabSz="914400" rtl="0" eaLnBrk="1" fontAlgn="base" latinLnBrk="0" hangingPunct="1">
              <a:lnSpc>
                <a:spcPct val="100000"/>
              </a:lnSpc>
              <a:spcBef>
                <a:spcPct val="0"/>
              </a:spcBef>
              <a:spcAft>
                <a:spcPts val="375"/>
              </a:spcAft>
              <a:buClrTx/>
              <a:buSzTx/>
              <a:buFontTx/>
              <a:buNone/>
              <a:tabLst/>
            </a:pPr>
            <a:r>
              <a:rPr kumimoji="0" lang="en-US" sz="1600" b="0" i="0" u="none" strike="noStrike" cap="none" normalizeH="0" baseline="0" dirty="0" smtClean="0">
                <a:ln>
                  <a:noFill/>
                </a:ln>
                <a:solidFill>
                  <a:srgbClr val="666666"/>
                </a:solidFill>
                <a:effectLst/>
                <a:latin typeface="Verdana" pitchFamily="34" charset="0"/>
                <a:cs typeface="Arial" pitchFamily="34" charset="0"/>
              </a:rPr>
              <a:t>Written in pencil on back: This is the photograph from the original </a:t>
            </a:r>
            <a:r>
              <a:rPr kumimoji="0" lang="en-US" sz="1600" b="0" i="0" u="none" strike="noStrike" cap="none" normalizeH="0" baseline="0" dirty="0" err="1" smtClean="0">
                <a:ln>
                  <a:noFill/>
                </a:ln>
                <a:solidFill>
                  <a:srgbClr val="666666"/>
                </a:solidFill>
                <a:effectLst/>
                <a:latin typeface="Verdana" pitchFamily="34" charset="0"/>
                <a:cs typeface="Arial" pitchFamily="34" charset="0"/>
              </a:rPr>
              <a:t>ambertype</a:t>
            </a:r>
            <a:r>
              <a:rPr kumimoji="0" lang="en-US" sz="1600" b="0" i="0" u="none" strike="noStrike" cap="none" normalizeH="0" baseline="0" dirty="0" smtClean="0">
                <a:ln>
                  <a:noFill/>
                </a:ln>
                <a:solidFill>
                  <a:srgbClr val="666666"/>
                </a:solidFill>
                <a:effectLst/>
                <a:latin typeface="Verdana" pitchFamily="34" charset="0"/>
                <a:cs typeface="Arial" pitchFamily="34" charset="0"/>
              </a:rPr>
              <a:t> owned by the Latham family of Lincoln, Illinois. It was posed for by Mr. Lincoln at the time the city of Lincoln was named for him. The photographer is unknown and is called the lost </a:t>
            </a:r>
            <a:r>
              <a:rPr kumimoji="0" lang="en-US" sz="1600" b="0" i="0" u="none" strike="noStrike" cap="none" normalizeH="0" baseline="0" dirty="0" err="1" smtClean="0">
                <a:ln>
                  <a:noFill/>
                </a:ln>
                <a:solidFill>
                  <a:srgbClr val="666666"/>
                </a:solidFill>
                <a:effectLst/>
                <a:latin typeface="Verdana" pitchFamily="34" charset="0"/>
                <a:cs typeface="Arial" pitchFamily="34" charset="0"/>
              </a:rPr>
              <a:t>ambrotype</a:t>
            </a:r>
            <a:r>
              <a:rPr kumimoji="0" lang="en-US" sz="1600" b="0" i="0" u="none" strike="noStrike" cap="none" normalizeH="0" baseline="0" dirty="0" smtClean="0">
                <a:ln>
                  <a:noFill/>
                </a:ln>
                <a:solidFill>
                  <a:srgbClr val="666666"/>
                </a:solidFill>
                <a:effectLst/>
                <a:latin typeface="Verdana" pitchFamily="34" charset="0"/>
                <a:cs typeface="Arial" pitchFamily="34" charset="0"/>
              </a:rPr>
              <a:t>. [Signed] Gillespie, 7/5/35.</a:t>
            </a:r>
            <a:endParaRPr kumimoji="0" lang="en-US" sz="1600" b="0" i="1" u="none" strike="noStrike" cap="none" normalizeH="0" baseline="0" dirty="0" smtClean="0">
              <a:ln>
                <a:noFill/>
              </a:ln>
              <a:solidFill>
                <a:srgbClr val="666666"/>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3" name="Text Box 3"/>
          <p:cNvSpPr txBox="1">
            <a:spLocks noChangeArrowheads="1"/>
          </p:cNvSpPr>
          <p:nvPr/>
        </p:nvSpPr>
        <p:spPr bwMode="auto">
          <a:xfrm>
            <a:off x="2774950" y="4676775"/>
            <a:ext cx="3397250" cy="5810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333333"/>
                </a:solidFill>
                <a:effectLst/>
                <a:latin typeface="Georgia" pitchFamily="18" charset="0"/>
                <a:cs typeface="Arial" pitchFamily="34" charset="0"/>
              </a:rPr>
              <a:t>Created/Published</a:t>
            </a:r>
            <a:endParaRPr kumimoji="0" lang="en-US" sz="1600" b="1" i="1" u="none" strike="noStrike" cap="none" normalizeH="0" baseline="0" dirty="0" smtClean="0">
              <a:ln>
                <a:noFill/>
              </a:ln>
              <a:solidFill>
                <a:srgbClr val="333333"/>
              </a:solidFill>
              <a:effectLst/>
              <a:latin typeface="Georgia" pitchFamily="18" charset="0"/>
              <a:cs typeface="Arial" pitchFamily="34" charset="0"/>
            </a:endParaRPr>
          </a:p>
          <a:p>
            <a:pPr marL="0" marR="0" lvl="0" indent="0" algn="l" defTabSz="914400" rtl="0" eaLnBrk="1" fontAlgn="base" latinLnBrk="0" hangingPunct="1">
              <a:lnSpc>
                <a:spcPct val="100000"/>
              </a:lnSpc>
              <a:spcBef>
                <a:spcPct val="0"/>
              </a:spcBef>
              <a:spcAft>
                <a:spcPts val="375"/>
              </a:spcAft>
              <a:buClrTx/>
              <a:buSzTx/>
              <a:buFontTx/>
              <a:buNone/>
              <a:tabLst/>
            </a:pPr>
            <a:r>
              <a:rPr kumimoji="0" lang="en-US" sz="1600" b="0" i="0" u="none" strike="noStrike" cap="none" normalizeH="0" baseline="0" dirty="0" smtClean="0">
                <a:ln>
                  <a:noFill/>
                </a:ln>
                <a:solidFill>
                  <a:srgbClr val="666666"/>
                </a:solidFill>
                <a:effectLst/>
                <a:latin typeface="Verdana" pitchFamily="34" charset="0"/>
                <a:cs typeface="Arial" pitchFamily="34" charset="0"/>
              </a:rPr>
              <a:t>c1853</a:t>
            </a:r>
            <a:endParaRPr kumimoji="0" lang="en-US" sz="1600" b="0" i="1" u="none" strike="noStrike" cap="none" normalizeH="0" baseline="0" dirty="0" smtClean="0">
              <a:ln>
                <a:noFill/>
              </a:ln>
              <a:solidFill>
                <a:srgbClr val="666666"/>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Text Box 4"/>
          <p:cNvSpPr txBox="1">
            <a:spLocks noChangeArrowheads="1"/>
          </p:cNvSpPr>
          <p:nvPr/>
        </p:nvSpPr>
        <p:spPr bwMode="auto">
          <a:xfrm>
            <a:off x="1905000" y="5562600"/>
            <a:ext cx="5334000" cy="400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666666"/>
                </a:solidFill>
                <a:effectLst/>
                <a:latin typeface="Verdana" pitchFamily="34" charset="0"/>
                <a:cs typeface="Arial" pitchFamily="34" charset="0"/>
              </a:rPr>
              <a:t>http://hdl.loc.gov/loc.rbc/lprbscsm.scsm0987</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1 of 1, [Print of the ">
            <a:hlinkClick r:id="rId2"/>
          </p:cNvPr>
          <p:cNvPicPr/>
          <p:nvPr/>
        </p:nvPicPr>
        <p:blipFill>
          <a:blip r:embed="rId3" cstate="print"/>
          <a:srcRect/>
          <a:stretch>
            <a:fillRect/>
          </a:stretch>
        </p:blipFill>
        <p:spPr bwMode="auto">
          <a:xfrm>
            <a:off x="2133600" y="152400"/>
            <a:ext cx="5105400" cy="6553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Abraham Lincoln while campaigning for the U.S. Senate, taken in Chicago, Illinois</a:t>
            </a:r>
            <a:endParaRPr lang="en-US" sz="3200" dirty="0"/>
          </a:p>
        </p:txBody>
      </p:sp>
      <p:sp>
        <p:nvSpPr>
          <p:cNvPr id="6146" name="Text Box 2"/>
          <p:cNvSpPr txBox="1">
            <a:spLocks noChangeArrowheads="1"/>
          </p:cNvSpPr>
          <p:nvPr/>
        </p:nvSpPr>
        <p:spPr bwMode="auto">
          <a:xfrm>
            <a:off x="1600200" y="1600200"/>
            <a:ext cx="6019800" cy="25006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algn="l" defTabSz="914400" rtl="0" eaLnBrk="1" fontAlgn="base" latinLnBrk="0" hangingPunct="1">
              <a:lnSpc>
                <a:spcPct val="100000"/>
              </a:lnSpc>
              <a:spcBef>
                <a:spcPts val="500"/>
              </a:spcBef>
              <a:spcAft>
                <a:spcPts val="50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Notes: </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ts val="500"/>
              </a:spcBef>
              <a:spcAft>
                <a:spcPts val="500"/>
              </a:spcAft>
              <a:buClrTx/>
              <a:buSzTx/>
              <a:buFont typeface="Courier New" pitchFamily="49" charset="0"/>
              <a:buChar char="o"/>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Title devised by Library staff.</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Original photograph: The original daguerreotype is at the Chicago Historical Society.</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Ostendorf</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no. 6</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Meserve</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no. 3</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Published in: Lincoln's photographs: a complete album / by Lloyd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Ostendorf</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Dayton, OH: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Rockywood</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Press, 1998, p. 18-19.</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7" name="Text Box 3"/>
          <p:cNvSpPr txBox="1">
            <a:spLocks noChangeArrowheads="1"/>
          </p:cNvSpPr>
          <p:nvPr/>
        </p:nvSpPr>
        <p:spPr bwMode="auto">
          <a:xfrm>
            <a:off x="2133600" y="4257674"/>
            <a:ext cx="4876800" cy="51237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Date Created/Published: 1854 Oct. 27 [printed later]</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6148" name="Text Box 4"/>
          <p:cNvSpPr txBox="1">
            <a:spLocks noChangeArrowheads="1"/>
          </p:cNvSpPr>
          <p:nvPr/>
        </p:nvSpPr>
        <p:spPr bwMode="auto">
          <a:xfrm>
            <a:off x="2667000" y="5257800"/>
            <a:ext cx="4038600" cy="3714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http://hdl.loc.gov/loc.pnp/cph.3a13087</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Abraham Lincoln while campaigning for the U.S. Senate, taken in Chicago, Illinois"/>
          <p:cNvPicPr/>
          <p:nvPr/>
        </p:nvPicPr>
        <p:blipFill>
          <a:blip r:embed="rId2" cstate="print"/>
          <a:srcRect/>
          <a:stretch>
            <a:fillRect/>
          </a:stretch>
        </p:blipFill>
        <p:spPr bwMode="auto">
          <a:xfrm>
            <a:off x="2133600" y="152400"/>
            <a:ext cx="5029200" cy="6553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Old Cass County Courthouse, Beardstown, Cass County, IL</a:t>
            </a:r>
            <a:endParaRPr lang="en-US" dirty="0"/>
          </a:p>
        </p:txBody>
      </p:sp>
      <p:sp>
        <p:nvSpPr>
          <p:cNvPr id="3" name="TextBox 2"/>
          <p:cNvSpPr txBox="1"/>
          <p:nvPr/>
        </p:nvSpPr>
        <p:spPr>
          <a:xfrm>
            <a:off x="1524000" y="2590800"/>
            <a:ext cx="3810000" cy="369332"/>
          </a:xfrm>
          <a:prstGeom prst="rect">
            <a:avLst/>
          </a:prstGeom>
          <a:noFill/>
          <a:ln>
            <a:solidFill>
              <a:schemeClr val="tx1"/>
            </a:solidFill>
          </a:ln>
        </p:spPr>
        <p:txBody>
          <a:bodyPr wrap="square" rtlCol="0">
            <a:spAutoFit/>
          </a:bodyPr>
          <a:lstStyle/>
          <a:p>
            <a:r>
              <a:rPr lang="en-US" dirty="0" smtClean="0"/>
              <a:t>1937 VIEW FROM WEST </a:t>
            </a:r>
            <a:endParaRPr lang="en-US" dirty="0"/>
          </a:p>
        </p:txBody>
      </p:sp>
      <p:sp>
        <p:nvSpPr>
          <p:cNvPr id="4" name="TextBox 3"/>
          <p:cNvSpPr txBox="1"/>
          <p:nvPr/>
        </p:nvSpPr>
        <p:spPr>
          <a:xfrm>
            <a:off x="1295400" y="3886200"/>
            <a:ext cx="5715000" cy="369332"/>
          </a:xfrm>
          <a:prstGeom prst="rect">
            <a:avLst/>
          </a:prstGeom>
          <a:noFill/>
          <a:ln>
            <a:solidFill>
              <a:schemeClr val="tx1"/>
            </a:solidFill>
          </a:ln>
        </p:spPr>
        <p:txBody>
          <a:bodyPr wrap="square" rtlCol="0">
            <a:spAutoFit/>
          </a:bodyPr>
          <a:lstStyle/>
          <a:p>
            <a:r>
              <a:rPr lang="en-US" dirty="0" smtClean="0"/>
              <a:t>http://www.loc.gov/pictures/item/il0264.photos.064142p/</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HISTORIC AMERICAN BUILDINGS SURVEY ARTHUR CALDWELL - PHOTOGRAPHER APRIL - 1937 VIEW FROM WEST - Old Cass County Courthouse, Beardstown, Cass County, IL"/>
          <p:cNvPicPr>
            <a:picLocks noChangeAspect="1" noChangeArrowheads="1"/>
          </p:cNvPicPr>
          <p:nvPr/>
        </p:nvPicPr>
        <p:blipFill>
          <a:blip r:embed="rId2" cstate="print"/>
          <a:srcRect/>
          <a:stretch>
            <a:fillRect/>
          </a:stretch>
        </p:blipFill>
        <p:spPr bwMode="auto">
          <a:xfrm>
            <a:off x="1295400" y="152400"/>
            <a:ext cx="6400800" cy="657307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Anson Conger Goodyear Collection of Lincoln images</a:t>
            </a:r>
            <a:endParaRPr lang="en-US" dirty="0"/>
          </a:p>
        </p:txBody>
      </p:sp>
      <p:sp>
        <p:nvSpPr>
          <p:cNvPr id="30722" name="Text Box 2"/>
          <p:cNvSpPr txBox="1">
            <a:spLocks noChangeArrowheads="1"/>
          </p:cNvSpPr>
          <p:nvPr/>
        </p:nvSpPr>
        <p:spPr bwMode="auto">
          <a:xfrm>
            <a:off x="1219200" y="1600200"/>
            <a:ext cx="6248400" cy="1905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Summary: Thought to be the last beardless portrait of Lincoln, this photo was "made for the portrait painter, John Henry Brown, noted for his miniatures in ivory. ... 'There are so many hard lines in his face,' wrote Brown in his diary, 'that it becomes a mask to the inner man. His true character only shines out when in an animated conversation, or when telling an amusing tale. ... He is said to be a homely man; I do not think so.'" (Source: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Ostendorf</a:t>
            </a:r>
            <a:r>
              <a:rPr kumimoji="0" lang="en-US" sz="1600" b="0" i="0" u="none" strike="noStrike" cap="none" normalizeH="0" baseline="0" dirty="0" smtClean="0">
                <a:ln>
                  <a:noFill/>
                </a:ln>
                <a:solidFill>
                  <a:schemeClr val="tx1"/>
                </a:solidFill>
                <a:effectLst/>
                <a:latin typeface="Calibri" pitchFamily="34" charset="0"/>
                <a:cs typeface="Arial" pitchFamily="34" charset="0"/>
              </a:rPr>
              <a:t>, p. 62)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3" name="Text Box 3"/>
          <p:cNvSpPr txBox="1">
            <a:spLocks noChangeArrowheads="1"/>
          </p:cNvSpPr>
          <p:nvPr/>
        </p:nvSpPr>
        <p:spPr bwMode="auto">
          <a:xfrm>
            <a:off x="2209800" y="3962400"/>
            <a:ext cx="4800600" cy="609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Date Created/Published: [Springfield, Ill., 1860 Aug. 13]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Text Box 4"/>
          <p:cNvSpPr txBox="1">
            <a:spLocks noChangeArrowheads="1"/>
          </p:cNvSpPr>
          <p:nvPr/>
        </p:nvSpPr>
        <p:spPr bwMode="auto">
          <a:xfrm>
            <a:off x="2971800" y="5181601"/>
            <a:ext cx="3505200" cy="533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http://hdl.loc.gov/loc.pnp/cph.3a10370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Abraham Lincoln, candidate for U.S. president. Half-length portrait, seated, facing front]"/>
          <p:cNvPicPr/>
          <p:nvPr/>
        </p:nvPicPr>
        <p:blipFill>
          <a:blip r:embed="rId2" cstate="print"/>
          <a:srcRect/>
          <a:stretch>
            <a:fillRect/>
          </a:stretch>
        </p:blipFill>
        <p:spPr bwMode="auto">
          <a:xfrm>
            <a:off x="1447800" y="76200"/>
            <a:ext cx="6248400" cy="6705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Kellog</a:t>
            </a:r>
            <a:r>
              <a:rPr lang="en-US" dirty="0" smtClean="0"/>
              <a:t> V. Crain</a:t>
            </a:r>
            <a:endParaRPr lang="en-US" dirty="0"/>
          </a:p>
        </p:txBody>
      </p:sp>
      <p:grpSp>
        <p:nvGrpSpPr>
          <p:cNvPr id="1026" name="Group 2"/>
          <p:cNvGrpSpPr>
            <a:grpSpLocks/>
          </p:cNvGrpSpPr>
          <p:nvPr/>
        </p:nvGrpSpPr>
        <p:grpSpPr bwMode="auto">
          <a:xfrm>
            <a:off x="1371600" y="1600200"/>
            <a:ext cx="6858000" cy="5070475"/>
            <a:chOff x="5992" y="1494"/>
            <a:chExt cx="6203" cy="5691"/>
          </a:xfrm>
        </p:grpSpPr>
        <p:sp>
          <p:nvSpPr>
            <p:cNvPr id="1027" name="Text Box 3"/>
            <p:cNvSpPr txBox="1">
              <a:spLocks noChangeArrowheads="1"/>
            </p:cNvSpPr>
            <p:nvPr/>
          </p:nvSpPr>
          <p:spPr bwMode="auto">
            <a:xfrm>
              <a:off x="5992" y="1494"/>
              <a:ext cx="3627" cy="49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666666"/>
                  </a:solidFill>
                  <a:effectLst/>
                  <a:latin typeface="Verdana" pitchFamily="34" charset="0"/>
                  <a:cs typeface="Arial" pitchFamily="34" charset="0"/>
                </a:rPr>
                <a:t>Summary: Kellogg and Lewis Crain dissolved their business partnership, but Crain owed Kellogg $16,000 to pay off the business's debts. Crain died before paying, and Kellogg sued James Crain, who served as surety for Lewis Crain, in an action of debt for $16,000. The court granted a change of venue to Peoria County, but the court there remanded the case back to Tazewell County. Kellogg retained Lincoln but failed to appear, and the court dismissed the case. Kellogg motioned to reinstate the case because he was ill and could not attend court. The court set aside the dismissal and ruled for Kellogg for $16,000.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9619" y="1725"/>
              <a:ext cx="2576" cy="10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smtClean="0">
                  <a:ln>
                    <a:noFill/>
                  </a:ln>
                  <a:solidFill>
                    <a:srgbClr val="333333"/>
                  </a:solidFill>
                  <a:effectLst/>
                  <a:latin typeface="Georgia" pitchFamily="18" charset="0"/>
                  <a:cs typeface="Arial" pitchFamily="34" charset="0"/>
                </a:rPr>
                <a:t>Created/Published</a:t>
              </a:r>
            </a:p>
            <a:p>
              <a:pPr marL="0" marR="0" lvl="0" indent="0" algn="l" defTabSz="914400" rtl="0" eaLnBrk="1" fontAlgn="base" latinLnBrk="0" hangingPunct="1">
                <a:lnSpc>
                  <a:spcPct val="100000"/>
                </a:lnSpc>
                <a:spcBef>
                  <a:spcPct val="0"/>
                </a:spcBef>
                <a:spcAft>
                  <a:spcPts val="375"/>
                </a:spcAft>
                <a:buClrTx/>
                <a:buSzTx/>
                <a:buFontTx/>
                <a:buNone/>
                <a:tabLst/>
              </a:pPr>
              <a:r>
                <a:rPr kumimoji="0" lang="en-US" sz="1600" b="0" i="0" u="none" strike="noStrike" cap="none" normalizeH="0" baseline="0" smtClean="0">
                  <a:ln>
                    <a:noFill/>
                  </a:ln>
                  <a:solidFill>
                    <a:srgbClr val="666666"/>
                  </a:solidFill>
                  <a:effectLst/>
                  <a:latin typeface="Verdana" pitchFamily="34" charset="0"/>
                  <a:cs typeface="Arial" pitchFamily="34" charset="0"/>
                </a:rPr>
                <a:t>January 23, 1836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5992" y="6480"/>
              <a:ext cx="5160" cy="7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666666"/>
                  </a:solidFill>
                  <a:effectLst/>
                  <a:latin typeface="Verdana" pitchFamily="34" charset="0"/>
                  <a:cs typeface="Arial" pitchFamily="34" charset="0"/>
                </a:rPr>
                <a:t/>
              </a:r>
              <a:br>
                <a:rPr kumimoji="0" lang="en-US" sz="1600" b="0" i="0" u="none" strike="noStrike" cap="none" normalizeH="0" baseline="0" smtClean="0">
                  <a:ln>
                    <a:noFill/>
                  </a:ln>
                  <a:solidFill>
                    <a:srgbClr val="666666"/>
                  </a:solidFill>
                  <a:effectLst/>
                  <a:latin typeface="Verdana" pitchFamily="34" charset="0"/>
                  <a:cs typeface="Arial" pitchFamily="34" charset="0"/>
                </a:rPr>
              </a:br>
              <a:r>
                <a:rPr kumimoji="0" lang="en-US" sz="1600" b="0" i="0" u="none" strike="noStrike" cap="none" normalizeH="0" baseline="0" smtClean="0">
                  <a:ln>
                    <a:noFill/>
                  </a:ln>
                  <a:solidFill>
                    <a:srgbClr val="666666"/>
                  </a:solidFill>
                  <a:effectLst/>
                  <a:latin typeface="Verdana" pitchFamily="34" charset="0"/>
                  <a:cs typeface="Arial" pitchFamily="34" charset="0"/>
                </a:rPr>
                <a:t>http://hdl.loc.gov/loc.rbc/lprbscsm.scsm1374</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Abraham Lincoln while a traveling lawyer, taken in Danville, Illinois </a:t>
            </a:r>
            <a:endParaRPr lang="en-US" dirty="0"/>
          </a:p>
        </p:txBody>
      </p:sp>
      <p:sp>
        <p:nvSpPr>
          <p:cNvPr id="31746" name="Text Box 2"/>
          <p:cNvSpPr txBox="1">
            <a:spLocks noChangeArrowheads="1"/>
          </p:cNvSpPr>
          <p:nvPr/>
        </p:nvSpPr>
        <p:spPr bwMode="auto">
          <a:xfrm>
            <a:off x="1219200" y="1600200"/>
            <a:ext cx="6781800" cy="3124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ts val="500"/>
              </a:spcBef>
              <a:spcAft>
                <a:spcPts val="50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Notes: </a:t>
            </a:r>
          </a:p>
          <a:p>
            <a:pPr marL="914400" marR="0" lvl="2" indent="0" algn="l" defTabSz="914400" rtl="0" eaLnBrk="1" fontAlgn="base" latinLnBrk="0" hangingPunct="1">
              <a:lnSpc>
                <a:spcPct val="100000"/>
              </a:lnSpc>
              <a:spcBef>
                <a:spcPts val="500"/>
              </a:spcBef>
              <a:spcAft>
                <a:spcPts val="500"/>
              </a:spcAft>
              <a:buClrTx/>
              <a:buSzTx/>
              <a:buFont typeface="Courier New" pitchFamily="49" charset="0"/>
              <a:buChar char="o"/>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Illus. in: The Photographs of Abraham Lincoln / Frederick Hill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Meserve</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New York, Privately printed, 1911, p. 43.</a:t>
            </a:r>
          </a:p>
          <a:p>
            <a:pPr marL="914400" marR="0" lvl="2" indent="0" algn="l" defTabSz="914400" rtl="0" eaLnBrk="1" fontAlgn="base" latinLnBrk="0" hangingPunct="1">
              <a:lnSpc>
                <a:spcPct val="100000"/>
              </a:lnSpc>
              <a:spcBef>
                <a:spcPts val="500"/>
              </a:spcBef>
              <a:spcAft>
                <a:spcPts val="500"/>
              </a:spcAft>
              <a:buClrTx/>
              <a:buSzTx/>
              <a:buFont typeface="Courier New" pitchFamily="49" charset="0"/>
              <a:buChar char="o"/>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Original photograph: The original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ambrotype</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is at the Illinois State Historical Library.</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Ostendorf</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no. 3</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Meserve</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no. 2</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Published in: Lincoln's photographs: a complete album / by Lloyd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Ostendorf</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Dayton, OH: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Rockywood</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Press, 1998, p. 8-9.</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7" name="Text Box 3"/>
          <p:cNvSpPr txBox="1">
            <a:spLocks noChangeArrowheads="1"/>
          </p:cNvSpPr>
          <p:nvPr/>
        </p:nvSpPr>
        <p:spPr bwMode="auto">
          <a:xfrm>
            <a:off x="1981200" y="4953000"/>
            <a:ext cx="4648200" cy="533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Date Created/Published: 1857 May 27 [printed later]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8" name="Text Box 4"/>
          <p:cNvSpPr txBox="1">
            <a:spLocks noChangeArrowheads="1"/>
          </p:cNvSpPr>
          <p:nvPr/>
        </p:nvSpPr>
        <p:spPr bwMode="auto">
          <a:xfrm>
            <a:off x="3200400" y="5867400"/>
            <a:ext cx="36576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http://hdl.loc.gov/loc.pnp/cph.3a18603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Abraham Lincoln while a traveling lawyer, taken in Danville, Illinois"/>
          <p:cNvPicPr/>
          <p:nvPr/>
        </p:nvPicPr>
        <p:blipFill>
          <a:blip r:embed="rId2" cstate="print"/>
          <a:srcRect/>
          <a:stretch>
            <a:fillRect/>
          </a:stretch>
        </p:blipFill>
        <p:spPr bwMode="auto">
          <a:xfrm>
            <a:off x="2057400" y="152401"/>
            <a:ext cx="5334000" cy="6553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Abraham Lincoln posed in a borrowed coat, in Urbana, Illinois</a:t>
            </a:r>
            <a:endParaRPr lang="en-US" dirty="0"/>
          </a:p>
        </p:txBody>
      </p:sp>
      <p:sp>
        <p:nvSpPr>
          <p:cNvPr id="32770" name="Text Box 2"/>
          <p:cNvSpPr txBox="1">
            <a:spLocks noChangeArrowheads="1"/>
          </p:cNvSpPr>
          <p:nvPr/>
        </p:nvSpPr>
        <p:spPr bwMode="auto">
          <a:xfrm>
            <a:off x="762000" y="1752600"/>
            <a:ext cx="6629400" cy="2514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ts val="500"/>
              </a:spcBef>
              <a:spcAft>
                <a:spcPts val="500"/>
              </a:spcAft>
              <a:buClrTx/>
              <a:buSzTx/>
              <a:buFont typeface="Symbol" pitchFamily="18" charset="2"/>
              <a:buChar char="·"/>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Notes: </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ts val="500"/>
              </a:spcBef>
              <a:spcAft>
                <a:spcPts val="500"/>
              </a:spcAft>
              <a:buClrTx/>
              <a:buSzTx/>
              <a:buFont typeface="Courier New" pitchFamily="49" charset="0"/>
              <a:buChar char="o"/>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Original photograph: an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ambrotype</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now known through copy prints.</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Library copy is reversed.</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Ostendorf</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no. 4</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Meserve</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no. 5</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Courier New" pitchFamily="49" charset="0"/>
              <a:buChar char="o"/>
              <a:tabLst/>
            </a:pPr>
            <a:r>
              <a:rPr kumimoji="0" lang="en-US" sz="1600" b="0" i="0" u="none" strike="noStrike" cap="none" normalizeH="0" baseline="0" dirty="0" smtClean="0">
                <a:ln>
                  <a:noFill/>
                </a:ln>
                <a:solidFill>
                  <a:schemeClr val="tx1"/>
                </a:solidFill>
                <a:effectLst/>
                <a:latin typeface="Times New Roman" pitchFamily="18" charset="0"/>
                <a:cs typeface="Arial" pitchFamily="34" charset="0"/>
              </a:rPr>
              <a:t>Published in: Lincoln's photographs: a complete album / by Lloyd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Ostendorf</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Dayton, OH: </a:t>
            </a:r>
            <a:r>
              <a:rPr kumimoji="0" lang="en-US" sz="1600" b="0" i="0" u="none" strike="noStrike" cap="none" normalizeH="0" baseline="0" dirty="0" err="1" smtClean="0">
                <a:ln>
                  <a:noFill/>
                </a:ln>
                <a:solidFill>
                  <a:schemeClr val="tx1"/>
                </a:solidFill>
                <a:effectLst/>
                <a:latin typeface="Times New Roman" pitchFamily="18" charset="0"/>
                <a:cs typeface="Arial" pitchFamily="34" charset="0"/>
              </a:rPr>
              <a:t>Rockywood</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 Press, 1998, p. 10-11.</a:t>
            </a:r>
            <a:endParaRPr kumimoji="0" lang="en-US" sz="16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Text Box 3"/>
          <p:cNvSpPr txBox="1">
            <a:spLocks noChangeArrowheads="1"/>
          </p:cNvSpPr>
          <p:nvPr/>
        </p:nvSpPr>
        <p:spPr bwMode="auto">
          <a:xfrm>
            <a:off x="1752600" y="4800600"/>
            <a:ext cx="5181600" cy="3905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Date Created/Published: 1858 April 25 [printed later]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2" name="Text Box 4"/>
          <p:cNvSpPr txBox="1">
            <a:spLocks noChangeArrowheads="1"/>
          </p:cNvSpPr>
          <p:nvPr/>
        </p:nvSpPr>
        <p:spPr bwMode="auto">
          <a:xfrm>
            <a:off x="2362200" y="5486400"/>
            <a:ext cx="4267200" cy="495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http://hdl.loc.gov/loc.pnp/cph.3a52063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Abraham Lincoln posed in a borrowed coat, in Urbana, Illinois]"/>
          <p:cNvPicPr/>
          <p:nvPr/>
        </p:nvPicPr>
        <p:blipFill>
          <a:blip r:embed="rId2" cstate="print"/>
          <a:srcRect/>
          <a:stretch>
            <a:fillRect/>
          </a:stretch>
        </p:blipFill>
        <p:spPr bwMode="auto">
          <a:xfrm>
            <a:off x="2938462" y="1423987"/>
            <a:ext cx="3267075" cy="4010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Abraham Lincoln, half-length portrait, facing right</a:t>
            </a:r>
            <a:endParaRPr lang="en-US" dirty="0"/>
          </a:p>
        </p:txBody>
      </p:sp>
      <p:sp>
        <p:nvSpPr>
          <p:cNvPr id="33800" name="Text Box 8"/>
          <p:cNvSpPr txBox="1">
            <a:spLocks noChangeArrowheads="1"/>
          </p:cNvSpPr>
          <p:nvPr/>
        </p:nvSpPr>
        <p:spPr bwMode="auto">
          <a:xfrm>
            <a:off x="1524000" y="2362200"/>
            <a:ext cx="5638800" cy="1447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Summary: Photo shows Abraham Lincoln in an image that was widely reproduced on presidential campaign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ribbins</a:t>
            </a:r>
            <a:r>
              <a:rPr kumimoji="0" lang="en-US" sz="1600" b="0" i="0" u="none" strike="noStrike" cap="none" normalizeH="0" baseline="0" dirty="0" smtClean="0">
                <a:ln>
                  <a:noFill/>
                </a:ln>
                <a:solidFill>
                  <a:schemeClr val="tx1"/>
                </a:solidFill>
                <a:effectLst/>
                <a:latin typeface="Calibri" pitchFamily="34" charset="0"/>
                <a:cs typeface="Arial" pitchFamily="34" charset="0"/>
              </a:rPr>
              <a:t> in 1860. Lincoln reportedly liked the photograph and often signed prints for admirers. (Source: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Ostendorf</a:t>
            </a:r>
            <a:r>
              <a:rPr kumimoji="0" lang="en-US" sz="1600" b="0" i="0" u="none" strike="noStrike" cap="none" normalizeH="0" baseline="0" dirty="0" smtClean="0">
                <a:ln>
                  <a:noFill/>
                </a:ln>
                <a:solidFill>
                  <a:schemeClr val="tx1"/>
                </a:solidFill>
                <a:effectLst/>
                <a:latin typeface="Calibri" pitchFamily="34" charset="0"/>
                <a:cs typeface="Arial" pitchFamily="34" charset="0"/>
              </a:rPr>
              <a:t>, p. 29)</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1" name="Text Box 9"/>
          <p:cNvSpPr txBox="1">
            <a:spLocks noChangeArrowheads="1"/>
          </p:cNvSpPr>
          <p:nvPr/>
        </p:nvSpPr>
        <p:spPr bwMode="auto">
          <a:xfrm>
            <a:off x="1905000" y="4114800"/>
            <a:ext cx="5029200" cy="4000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Date Created/Published: [probably 1858, printed later]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2" name="Text Box 10"/>
          <p:cNvSpPr txBox="1">
            <a:spLocks noChangeArrowheads="1"/>
          </p:cNvSpPr>
          <p:nvPr/>
        </p:nvSpPr>
        <p:spPr bwMode="auto">
          <a:xfrm>
            <a:off x="1981200" y="5105400"/>
            <a:ext cx="35814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http://hdl.loc.gov/loc.pnp/cph.3a09457</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Abraham Lincoln, half-length portrait, facing right]"/>
          <p:cNvPicPr/>
          <p:nvPr/>
        </p:nvPicPr>
        <p:blipFill>
          <a:blip r:embed="rId2" cstate="print"/>
          <a:srcRect/>
          <a:stretch>
            <a:fillRect/>
          </a:stretch>
        </p:blipFill>
        <p:spPr bwMode="auto">
          <a:xfrm>
            <a:off x="1981200" y="152400"/>
            <a:ext cx="5181600" cy="6477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6875" t="22000" r="16875" b="7000"/>
          <a:stretch>
            <a:fillRect/>
          </a:stretch>
        </p:blipFill>
        <p:spPr bwMode="auto">
          <a:xfrm>
            <a:off x="457200" y="838200"/>
            <a:ext cx="8077200" cy="5410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emory.loc.gov/service/rbc/lprbscsm/scsm1374/001r.jpg"/>
          <p:cNvPicPr/>
          <p:nvPr/>
        </p:nvPicPr>
        <p:blipFill>
          <a:blip r:embed="rId2" cstate="print"/>
          <a:srcRect/>
          <a:stretch>
            <a:fillRect/>
          </a:stretch>
        </p:blipFill>
        <p:spPr bwMode="auto">
          <a:xfrm>
            <a:off x="1524000" y="76200"/>
            <a:ext cx="6019800" cy="6705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Campbell V. Smith</a:t>
            </a:r>
            <a:endParaRPr lang="en-US" dirty="0"/>
          </a:p>
        </p:txBody>
      </p:sp>
      <p:sp>
        <p:nvSpPr>
          <p:cNvPr id="2051" name="Text Box 3"/>
          <p:cNvSpPr txBox="1">
            <a:spLocks noChangeArrowheads="1"/>
          </p:cNvSpPr>
          <p:nvPr/>
        </p:nvSpPr>
        <p:spPr bwMode="auto">
          <a:xfrm>
            <a:off x="914400" y="1524000"/>
            <a:ext cx="7467600" cy="32060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666666"/>
                </a:solidFill>
                <a:effectLst/>
                <a:latin typeface="Verdana" pitchFamily="34" charset="0"/>
                <a:cs typeface="Arial" pitchFamily="34" charset="0"/>
              </a:rPr>
              <a:t>Summary: Campbell sued Smith in an action of slander and requested $2,000 in damages. Campbell, the state's attorney, claimed that Smith publicly accused him of drunkenness, neglect of duty, and collusion by purposefully drawing defective indictments through which grocery owners might escape punishment for unlawfully selling liquor in quantities of less than one quart. Smith pleaded not guilty, but the jury found for Campbell and awarded $450. Smith appealed to the Illinois Supreme Court on the grounds that the verdict contradicted the evidence. The court dismissed the appeal after Smith failed to file the court record on time. Lincoln represented Campbell in the trial and the appeal.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5638800" y="5181600"/>
            <a:ext cx="2633486" cy="6408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333333"/>
                </a:solidFill>
                <a:effectLst/>
                <a:latin typeface="Georgia" pitchFamily="18" charset="0"/>
                <a:cs typeface="Arial" pitchFamily="34" charset="0"/>
              </a:rPr>
              <a:t>Created/Published</a:t>
            </a:r>
          </a:p>
          <a:p>
            <a:pPr marL="0" marR="0" lvl="0" indent="0" algn="l" defTabSz="914400" rtl="0" eaLnBrk="1" fontAlgn="base" latinLnBrk="0" hangingPunct="1">
              <a:lnSpc>
                <a:spcPct val="100000"/>
              </a:lnSpc>
              <a:spcBef>
                <a:spcPct val="0"/>
              </a:spcBef>
              <a:spcAft>
                <a:spcPts val="375"/>
              </a:spcAft>
              <a:buClrTx/>
              <a:buSzTx/>
              <a:buFontTx/>
              <a:buNone/>
              <a:tabLst/>
            </a:pPr>
            <a:r>
              <a:rPr kumimoji="0" lang="en-US" sz="1200" b="0" i="0" u="none" strike="noStrike" cap="none" normalizeH="0" baseline="0" smtClean="0">
                <a:ln>
                  <a:noFill/>
                </a:ln>
                <a:solidFill>
                  <a:srgbClr val="666666"/>
                </a:solidFill>
                <a:effectLst/>
                <a:latin typeface="Verdana" pitchFamily="34" charset="0"/>
                <a:cs typeface="Arial" pitchFamily="34" charset="0"/>
              </a:rPr>
              <a:t>May 31, 1853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609600" y="5181600"/>
            <a:ext cx="4239225" cy="2769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rgbClr val="666666"/>
                </a:solidFill>
                <a:effectLst/>
                <a:latin typeface="Verdana" pitchFamily="34" charset="0"/>
                <a:cs typeface="Arial" pitchFamily="34" charset="0"/>
              </a:rPr>
              <a:t>http://hdl.loc.gov/loc.rbc/lprbscsm.scsm1553</a:t>
            </a:r>
            <a:endParaRPr kumimoji="0" lang="en-US" sz="12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emory.loc.gov/service/rbc/lprbscsm/scsm1374/001r.jpg"/>
          <p:cNvPicPr/>
          <p:nvPr/>
        </p:nvPicPr>
        <p:blipFill>
          <a:blip r:embed="rId2" cstate="print"/>
          <a:srcRect/>
          <a:stretch>
            <a:fillRect/>
          </a:stretch>
        </p:blipFill>
        <p:spPr bwMode="auto">
          <a:xfrm>
            <a:off x="1828800" y="76200"/>
            <a:ext cx="5638800" cy="6705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251062"/>
          </a:xfrm>
        </p:spPr>
        <p:txBody>
          <a:bodyPr>
            <a:normAutofit/>
          </a:bodyPr>
          <a:lstStyle/>
          <a:p>
            <a:r>
              <a:rPr lang="en-US" sz="2800" dirty="0" smtClean="0"/>
              <a:t>Demurrer, Plea in Smith v. Campbell, [Law papers].</a:t>
            </a:r>
            <a:endParaRPr lang="en-US" sz="2800" dirty="0"/>
          </a:p>
        </p:txBody>
      </p:sp>
      <p:sp>
        <p:nvSpPr>
          <p:cNvPr id="3" name="TextBox 2"/>
          <p:cNvSpPr txBox="1"/>
          <p:nvPr/>
        </p:nvSpPr>
        <p:spPr>
          <a:xfrm>
            <a:off x="533400" y="2590800"/>
            <a:ext cx="2438400" cy="369332"/>
          </a:xfrm>
          <a:prstGeom prst="rect">
            <a:avLst/>
          </a:prstGeom>
          <a:noFill/>
        </p:spPr>
        <p:txBody>
          <a:bodyPr wrap="square" rtlCol="0">
            <a:spAutoFit/>
          </a:bodyPr>
          <a:lstStyle/>
          <a:p>
            <a:endParaRPr lang="en-US" dirty="0"/>
          </a:p>
        </p:txBody>
      </p:sp>
      <p:sp>
        <p:nvSpPr>
          <p:cNvPr id="4" name="TextBox 3"/>
          <p:cNvSpPr txBox="1"/>
          <p:nvPr/>
        </p:nvSpPr>
        <p:spPr>
          <a:xfrm>
            <a:off x="1066800" y="2438400"/>
            <a:ext cx="2667000" cy="923330"/>
          </a:xfrm>
          <a:prstGeom prst="rect">
            <a:avLst/>
          </a:prstGeom>
          <a:noFill/>
          <a:ln>
            <a:solidFill>
              <a:schemeClr val="tx1"/>
            </a:solidFill>
          </a:ln>
        </p:spPr>
        <p:txBody>
          <a:bodyPr wrap="square" rtlCol="0">
            <a:spAutoFit/>
          </a:bodyPr>
          <a:lstStyle/>
          <a:p>
            <a:r>
              <a:rPr lang="en-US" b="1" dirty="0" smtClean="0"/>
              <a:t>Created/Published</a:t>
            </a:r>
          </a:p>
          <a:p>
            <a:r>
              <a:rPr lang="en-US" dirty="0" smtClean="0"/>
              <a:t>May 31, 1853</a:t>
            </a:r>
            <a:br>
              <a:rPr lang="en-US" dirty="0" smtClean="0"/>
            </a:br>
            <a:r>
              <a:rPr lang="en-US" dirty="0" smtClean="0"/>
              <a:t>Vermilion County, Illinois</a:t>
            </a:r>
            <a:endParaRPr lang="en-US" dirty="0"/>
          </a:p>
        </p:txBody>
      </p:sp>
      <p:sp>
        <p:nvSpPr>
          <p:cNvPr id="5" name="TextBox 4"/>
          <p:cNvSpPr txBox="1"/>
          <p:nvPr/>
        </p:nvSpPr>
        <p:spPr>
          <a:xfrm>
            <a:off x="1219200" y="5410200"/>
            <a:ext cx="5029200" cy="369332"/>
          </a:xfrm>
          <a:prstGeom prst="rect">
            <a:avLst/>
          </a:prstGeom>
          <a:noFill/>
          <a:ln>
            <a:solidFill>
              <a:schemeClr val="tx1"/>
            </a:solidFill>
          </a:ln>
        </p:spPr>
        <p:txBody>
          <a:bodyPr wrap="square" rtlCol="0">
            <a:spAutoFit/>
          </a:bodyPr>
          <a:lstStyle/>
          <a:p>
            <a:r>
              <a:rPr lang="en-US" dirty="0" smtClean="0"/>
              <a:t>http://hdl.loc.gov/loc.rbc/lprbscsm.scsm1554</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lcweb2.loc.gov/service/rbc/lprbscsm/scsm1554/001q.gif">
            <a:hlinkClick r:id="rId2" tgtFrame="&quot;_blank&quot;" tooltip="&quot;Book from American Memory-cultural&quot;"/>
          </p:cNvPr>
          <p:cNvPicPr/>
          <p:nvPr/>
        </p:nvPicPr>
        <p:blipFill>
          <a:blip r:embed="rId3" cstate="print"/>
          <a:srcRect/>
          <a:stretch>
            <a:fillRect/>
          </a:stretch>
        </p:blipFill>
        <p:spPr bwMode="auto">
          <a:xfrm>
            <a:off x="1752600" y="152400"/>
            <a:ext cx="5486400" cy="6477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51062"/>
          </a:xfrm>
        </p:spPr>
        <p:txBody>
          <a:bodyPr>
            <a:noAutofit/>
          </a:bodyPr>
          <a:lstStyle/>
          <a:p>
            <a:r>
              <a:rPr lang="en-US" sz="3200" dirty="0" smtClean="0"/>
              <a:t>Abraham Lincoln, Congressman-elect from Illinois. Three-quarter length portrait, seated, facing front</a:t>
            </a:r>
            <a:endParaRPr lang="en-US" sz="3200" dirty="0"/>
          </a:p>
        </p:txBody>
      </p:sp>
      <p:grpSp>
        <p:nvGrpSpPr>
          <p:cNvPr id="3074" name="Group 2"/>
          <p:cNvGrpSpPr>
            <a:grpSpLocks/>
          </p:cNvGrpSpPr>
          <p:nvPr/>
        </p:nvGrpSpPr>
        <p:grpSpPr bwMode="auto">
          <a:xfrm>
            <a:off x="1828800" y="1600200"/>
            <a:ext cx="4962525" cy="5080000"/>
            <a:chOff x="6585" y="1601"/>
            <a:chExt cx="4110" cy="4459"/>
          </a:xfrm>
        </p:grpSpPr>
        <p:sp>
          <p:nvSpPr>
            <p:cNvPr id="3075" name="Text Box 3"/>
            <p:cNvSpPr txBox="1">
              <a:spLocks noChangeArrowheads="1"/>
            </p:cNvSpPr>
            <p:nvPr/>
          </p:nvSpPr>
          <p:spPr bwMode="auto">
            <a:xfrm>
              <a:off x="6585" y="1601"/>
              <a:ext cx="4102" cy="9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cs typeface="Arial" pitchFamily="34" charset="0"/>
                </a:rPr>
                <a:t>Summary: This daguerreotype is the earliest-known photograph of Abraham Lincoln, taken at age 37 when he was a frontier lawyer in Springfield and Congressman-elect from Illinois. (Source: </a:t>
              </a:r>
              <a:r>
                <a:rPr kumimoji="0" lang="en-US" sz="1600" b="0" i="0" u="none" strike="noStrike" cap="none" normalizeH="0" baseline="0" dirty="0" err="1" smtClean="0">
                  <a:ln>
                    <a:noFill/>
                  </a:ln>
                  <a:solidFill>
                    <a:schemeClr val="tx1"/>
                  </a:solidFill>
                  <a:effectLst/>
                  <a:latin typeface="Calibri" pitchFamily="34" charset="0"/>
                  <a:cs typeface="Arial" pitchFamily="34" charset="0"/>
                </a:rPr>
                <a:t>Ostendorf</a:t>
              </a:r>
              <a:r>
                <a:rPr kumimoji="0" lang="en-US" sz="1600" b="0" i="0" u="none" strike="noStrike" cap="none" normalizeH="0" baseline="0" dirty="0" smtClean="0">
                  <a:ln>
                    <a:noFill/>
                  </a:ln>
                  <a:solidFill>
                    <a:schemeClr val="tx1"/>
                  </a:solidFill>
                  <a:effectLst/>
                  <a:latin typeface="Calibri" pitchFamily="34" charset="0"/>
                  <a:cs typeface="Arial" pitchFamily="34" charset="0"/>
                </a:rPr>
                <a:t>, p. 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Text Box 4"/>
            <p:cNvSpPr txBox="1">
              <a:spLocks noChangeArrowheads="1"/>
            </p:cNvSpPr>
            <p:nvPr/>
          </p:nvSpPr>
          <p:spPr bwMode="auto">
            <a:xfrm>
              <a:off x="6585" y="3474"/>
              <a:ext cx="3976" cy="12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Date Created/Published: [Springfield, Ill., 1846 or 1847]</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3077" name="Text Box 5"/>
            <p:cNvSpPr txBox="1">
              <a:spLocks noChangeArrowheads="1"/>
            </p:cNvSpPr>
            <p:nvPr/>
          </p:nvSpPr>
          <p:spPr bwMode="auto">
            <a:xfrm>
              <a:off x="6660" y="5565"/>
              <a:ext cx="4035" cy="4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http://hdl.loc.gov/loc.pnp/cph.3g02439</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nhack" descr="[Abraham Lincoln, Congressman-elect from Illinois. Three-quarter length portrait, seated, facing front]"/>
          <p:cNvPicPr/>
          <p:nvPr/>
        </p:nvPicPr>
        <p:blipFill>
          <a:blip r:embed="rId2" cstate="print"/>
          <a:srcRect/>
          <a:stretch>
            <a:fillRect/>
          </a:stretch>
        </p:blipFill>
        <p:spPr bwMode="auto">
          <a:xfrm>
            <a:off x="1295400" y="152400"/>
            <a:ext cx="6096000" cy="67056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491</TotalTime>
  <Words>946</Words>
  <Application>Microsoft Office PowerPoint</Application>
  <PresentationFormat>On-screen Show (4:3)</PresentationFormat>
  <Paragraphs>69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Module</vt:lpstr>
      <vt:lpstr>Abraham Lincoln</vt:lpstr>
      <vt:lpstr>Kellog V. Crain</vt:lpstr>
      <vt:lpstr>Slide 3</vt:lpstr>
      <vt:lpstr>Campbell V. Smith</vt:lpstr>
      <vt:lpstr>Slide 5</vt:lpstr>
      <vt:lpstr>Demurrer, Plea in Smith v. Campbell, [Law papers].</vt:lpstr>
      <vt:lpstr>Slide 7</vt:lpstr>
      <vt:lpstr>Abraham Lincoln, Congressman-elect from Illinois. Three-quarter length portrait, seated, facing front</vt:lpstr>
      <vt:lpstr>Slide 9</vt:lpstr>
      <vt:lpstr>Abraham Lincoln / lith. &amp; published by Edw. Mendel.</vt:lpstr>
      <vt:lpstr>Slide 11</vt:lpstr>
      <vt:lpstr>Print of the "lost ambertype" of Lincoln</vt:lpstr>
      <vt:lpstr>Slide 13</vt:lpstr>
      <vt:lpstr>Abraham Lincoln while campaigning for the U.S. Senate, taken in Chicago, Illinois</vt:lpstr>
      <vt:lpstr>Slide 15</vt:lpstr>
      <vt:lpstr>Old Cass County Courthouse, Beardstown, Cass County, IL</vt:lpstr>
      <vt:lpstr>Slide 17</vt:lpstr>
      <vt:lpstr>Anson Conger Goodyear Collection of Lincoln images</vt:lpstr>
      <vt:lpstr>Slide 19</vt:lpstr>
      <vt:lpstr>Abraham Lincoln while a traveling lawyer, taken in Danville, Illinois </vt:lpstr>
      <vt:lpstr>Slide 21</vt:lpstr>
      <vt:lpstr>Abraham Lincoln posed in a borrowed coat, in Urbana, Illinois</vt:lpstr>
      <vt:lpstr>Slide 23</vt:lpstr>
      <vt:lpstr>Abraham Lincoln, half-length portrait, facing right</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Lincoln</dc:title>
  <dc:creator>Windows User</dc:creator>
  <cp:lastModifiedBy>Owner</cp:lastModifiedBy>
  <cp:revision>8</cp:revision>
  <dcterms:created xsi:type="dcterms:W3CDTF">2012-11-19T19:35:21Z</dcterms:created>
  <dcterms:modified xsi:type="dcterms:W3CDTF">2012-11-21T05:02:30Z</dcterms:modified>
</cp:coreProperties>
</file>