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5" r:id="rId9"/>
    <p:sldId id="268" r:id="rId10"/>
    <p:sldId id="263" r:id="rId11"/>
    <p:sldId id="264"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varScale="1">
        <p:scale>
          <a:sx n="86" d="100"/>
          <a:sy n="86"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AA3546-A978-426F-8996-5AD195BB9CBA}" type="datetimeFigureOut">
              <a:rPr lang="en-US" smtClean="0"/>
              <a:pPr/>
              <a:t>11/26/2012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1BC0A9C-6344-4F57-95FE-035EF0110D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0A9C-6344-4F57-95FE-035EF0110D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EAA3546-A978-426F-8996-5AD195BB9CBA}" type="datetimeFigureOut">
              <a:rPr lang="en-US" smtClean="0"/>
              <a:pPr/>
              <a:t>11/26/2012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1BC0A9C-6344-4F57-95FE-035EF0110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1BC0A9C-6344-4F57-95FE-035EF0110D9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1BC0A9C-6344-4F57-95FE-035EF0110D9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EAA3546-A978-426F-8996-5AD195BB9CBA}" type="datetimeFigureOut">
              <a:rPr lang="en-US" smtClean="0"/>
              <a:pPr/>
              <a:t>11/26/2012</a:t>
            </a:fld>
            <a:endParaRPr lang="en-US"/>
          </a:p>
        </p:txBody>
      </p:sp>
      <p:sp>
        <p:nvSpPr>
          <p:cNvPr id="10" name="Slide Number Placeholder 9"/>
          <p:cNvSpPr>
            <a:spLocks noGrp="1"/>
          </p:cNvSpPr>
          <p:nvPr>
            <p:ph type="sldNum" sz="quarter" idx="16"/>
          </p:nvPr>
        </p:nvSpPr>
        <p:spPr/>
        <p:txBody>
          <a:bodyPr rtlCol="0"/>
          <a:lstStyle/>
          <a:p>
            <a:fld id="{31BC0A9C-6344-4F57-95FE-035EF0110D9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EAA3546-A978-426F-8996-5AD195BB9CBA}" type="datetimeFigureOut">
              <a:rPr lang="en-US" smtClean="0"/>
              <a:pPr/>
              <a:t>11/26/2012</a:t>
            </a:fld>
            <a:endParaRPr lang="en-US"/>
          </a:p>
        </p:txBody>
      </p:sp>
      <p:sp>
        <p:nvSpPr>
          <p:cNvPr id="12" name="Slide Number Placeholder 11"/>
          <p:cNvSpPr>
            <a:spLocks noGrp="1"/>
          </p:cNvSpPr>
          <p:nvPr>
            <p:ph type="sldNum" sz="quarter" idx="16"/>
          </p:nvPr>
        </p:nvSpPr>
        <p:spPr/>
        <p:txBody>
          <a:bodyPr rtlCol="0"/>
          <a:lstStyle/>
          <a:p>
            <a:fld id="{31BC0A9C-6344-4F57-95FE-035EF0110D9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1BC0A9C-6344-4F57-95FE-035EF0110D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1BC0A9C-6344-4F57-95FE-035EF0110D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AA3546-A978-426F-8996-5AD195BB9CBA}"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1BC0A9C-6344-4F57-95FE-035EF0110D9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EAA3546-A978-426F-8996-5AD195BB9CBA}" type="datetimeFigureOut">
              <a:rPr lang="en-US" smtClean="0"/>
              <a:pPr/>
              <a:t>11/26/2012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1BC0A9C-6344-4F57-95FE-035EF0110D9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AA3546-A978-426F-8996-5AD195BB9CBA}" type="datetimeFigureOut">
              <a:rPr lang="en-US" smtClean="0"/>
              <a:pPr/>
              <a:t>11/26/2012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1BC0A9C-6344-4F57-95FE-035EF0110D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item/95501091/"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dl.loc.gov/loc.pnp/cph.3g02439"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loc.gov/pictures/item/20096306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oc.gov/pictures/item/200963067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emory.loc.gov/service/rbc/lprbscsm/scsm1578/001r.jpg" TargetMode="External"/><Relationship Id="rId2" Type="http://schemas.openxmlformats.org/officeDocument/2006/relationships/hyperlink" Target="http://hdl.loc.gov/loc.rbc/lprbscsm.scsm1578"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memory.loc.gov/service/rbc/lprbscsm/scsm1578/002r.jpg"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memory.loc.gov/service/rbc/lprbscsm/scsm1424/001r.jpg" TargetMode="External"/><Relationship Id="rId7" Type="http://schemas.openxmlformats.org/officeDocument/2006/relationships/image" Target="../media/image7.jpeg"/><Relationship Id="rId2" Type="http://schemas.openxmlformats.org/officeDocument/2006/relationships/hyperlink" Target="http://hdl.loc.gov/loc.rbc/lprbscsm.scsm1424" TargetMode="Externa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hyperlink" Target="http://memory.loc.gov/service/rbc/lprbscsm/scsm1424/002r.jpg" TargetMode="Externa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oc.gov/pictures/item/fsa1998022486/P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c.gov/pictures/item/20086809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2008678332/" TargetMode="External"/><Relationship Id="rId2" Type="http://schemas.openxmlformats.org/officeDocument/2006/relationships/hyperlink" Target="http://www.loc.gov/pictures/related/?fi=name&amp;q=Hesler,%20Alexander,%201823-1895"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dl.loc.gov/loc.pnp/cph.3a0945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related/?fi=name&amp;q=Lincoln,%20Abraham" TargetMode="External"/><Relationship Id="rId2" Type="http://schemas.openxmlformats.org/officeDocument/2006/relationships/hyperlink" Target="http://hdl.loc.gov/loc.pnp/hhh.il0366/photos.062906p"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hdl.loc.gov/loc.pnp/hhh.il0264/photos.064145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Lincoln law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mp;w film copy neg."/>
          <p:cNvPicPr>
            <a:picLocks noGrp="1"/>
          </p:cNvPicPr>
          <p:nvPr>
            <p:ph sz="quarter" idx="1"/>
          </p:nvPr>
        </p:nvPicPr>
        <p:blipFill>
          <a:blip r:embed="rId2" cstate="print"/>
          <a:stretch>
            <a:fillRect/>
          </a:stretch>
        </p:blipFill>
        <p:spPr bwMode="auto">
          <a:xfrm>
            <a:off x="3736975" y="3086100"/>
            <a:ext cx="1905000" cy="1524000"/>
          </a:xfrm>
          <a:prstGeom prst="rect">
            <a:avLst/>
          </a:prstGeom>
          <a:noFill/>
          <a:ln w="9525">
            <a:noFill/>
            <a:miter lim="800000"/>
            <a:headEnd/>
            <a:tailEnd/>
          </a:ln>
        </p:spPr>
      </p:pic>
      <p:sp>
        <p:nvSpPr>
          <p:cNvPr id="6" name="TextBox 5"/>
          <p:cNvSpPr txBox="1"/>
          <p:nvPr/>
        </p:nvSpPr>
        <p:spPr>
          <a:xfrm>
            <a:off x="533400" y="1600200"/>
            <a:ext cx="3429000" cy="1200329"/>
          </a:xfrm>
          <a:prstGeom prst="rect">
            <a:avLst/>
          </a:prstGeom>
          <a:noFill/>
        </p:spPr>
        <p:txBody>
          <a:bodyPr wrap="square" rtlCol="0">
            <a:spAutoFit/>
          </a:bodyPr>
          <a:lstStyle/>
          <a:p>
            <a:r>
              <a:rPr lang="en-US" dirty="0"/>
              <a:t>Date Created/Published: c1938. Title: [Interior of Abraham Lincoln's home, showing fireplace, in Springfield, Illinois]</a:t>
            </a:r>
          </a:p>
        </p:txBody>
      </p:sp>
      <p:sp>
        <p:nvSpPr>
          <p:cNvPr id="7" name="Rectangle 6"/>
          <p:cNvSpPr/>
          <p:nvPr/>
        </p:nvSpPr>
        <p:spPr>
          <a:xfrm rot="10800000" flipV="1">
            <a:off x="1" y="3733800"/>
            <a:ext cx="3809999" cy="646331"/>
          </a:xfrm>
          <a:prstGeom prst="rect">
            <a:avLst/>
          </a:prstGeom>
        </p:spPr>
        <p:txBody>
          <a:bodyPr wrap="square">
            <a:spAutoFit/>
          </a:bodyPr>
          <a:lstStyle/>
          <a:p>
            <a:r>
              <a:rPr lang="en-US" u="sng" dirty="0">
                <a:hlinkClick r:id="rId3"/>
              </a:rPr>
              <a:t>http://www.loc.gov/pictures/item/95501091/</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1524000"/>
            <a:ext cx="5943600" cy="2316163"/>
          </a:xfrm>
        </p:spPr>
        <p:txBody>
          <a:bodyPr>
            <a:normAutofit fontScale="62500" lnSpcReduction="20000"/>
          </a:bodyPr>
          <a:lstStyle/>
          <a:p>
            <a:r>
              <a:rPr lang="en-US" dirty="0" smtClean="0"/>
              <a:t>Date Created/Published: [Springfield, Ill., 1846 or 1847]</a:t>
            </a:r>
          </a:p>
          <a:p>
            <a:r>
              <a:rPr lang="en-US" dirty="0" smtClean="0"/>
              <a:t>Summary: This daguerreotype is the earliest-known photograph of Abraham Lincoln, taken at age 37 when he was a frontier lawyer in Springfield and Congressman-elect from Illinois. (Source: </a:t>
            </a:r>
            <a:r>
              <a:rPr lang="en-US" dirty="0" err="1" smtClean="0"/>
              <a:t>Ostendorf</a:t>
            </a:r>
            <a:r>
              <a:rPr lang="en-US" dirty="0" smtClean="0"/>
              <a:t>, p. 4)</a:t>
            </a:r>
          </a:p>
          <a:p>
            <a:r>
              <a:rPr lang="en-US" dirty="0" smtClean="0"/>
              <a:t>Title: [Abraham Lincoln, Congressman-elect from Illinois. Three-quarter length portrait, seated, facing front] </a:t>
            </a:r>
            <a:endParaRPr lang="en-US" dirty="0"/>
          </a:p>
        </p:txBody>
      </p:sp>
      <p:pic>
        <p:nvPicPr>
          <p:cNvPr id="1026" name="Picture 2" descr="[Abraham Lincoln, Congressman-elect from Illinois. Three-quarter length portrait, seated, facing front]"/>
          <p:cNvPicPr>
            <a:picLocks noChangeAspect="1" noChangeArrowheads="1"/>
          </p:cNvPicPr>
          <p:nvPr/>
        </p:nvPicPr>
        <p:blipFill>
          <a:blip r:embed="rId2" cstate="print"/>
          <a:srcRect/>
          <a:stretch>
            <a:fillRect/>
          </a:stretch>
        </p:blipFill>
        <p:spPr bwMode="auto">
          <a:xfrm>
            <a:off x="5867400" y="3106616"/>
            <a:ext cx="3047999" cy="3751384"/>
          </a:xfrm>
          <a:prstGeom prst="rect">
            <a:avLst/>
          </a:prstGeom>
          <a:noFill/>
        </p:spPr>
      </p:pic>
      <p:sp>
        <p:nvSpPr>
          <p:cNvPr id="5" name="Rectangle 4"/>
          <p:cNvSpPr/>
          <p:nvPr/>
        </p:nvSpPr>
        <p:spPr>
          <a:xfrm>
            <a:off x="685800" y="3276600"/>
            <a:ext cx="4572000" cy="646331"/>
          </a:xfrm>
          <a:prstGeom prst="rect">
            <a:avLst/>
          </a:prstGeom>
        </p:spPr>
        <p:txBody>
          <a:bodyPr>
            <a:spAutoFit/>
          </a:bodyPr>
          <a:lstStyle/>
          <a:p>
            <a:r>
              <a:rPr lang="en-US" dirty="0" smtClean="0">
                <a:hlinkClick r:id="rId3"/>
              </a:rPr>
              <a:t>http://hdl.loc.gov/loc.pnp/cph.3g02439</a:t>
            </a:r>
            <a:endParaRPr lang="en-US" dirty="0" smtClean="0"/>
          </a:p>
          <a:p>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800" dirty="0" smtClean="0"/>
              <a:t>Title: [Abraham Lincoln, half-length portrait, facing left] </a:t>
            </a:r>
          </a:p>
          <a:p>
            <a:r>
              <a:rPr lang="en-US" sz="1800" dirty="0" smtClean="0"/>
              <a:t>Date Created/Published: [probably 1858, copied later]</a:t>
            </a:r>
          </a:p>
          <a:p>
            <a:r>
              <a:rPr lang="en-US" sz="1800" dirty="0" smtClean="0"/>
              <a:t>Summary: Photo shows Abraham Lincoln in an image that was widely reproduced on presidential campaign ribbons in 1860. Lincoln reportedly liked the photograph and often signed prints for admirers. (Source: </a:t>
            </a:r>
            <a:r>
              <a:rPr lang="en-US" sz="1800" dirty="0" err="1" smtClean="0"/>
              <a:t>Ostendorf</a:t>
            </a:r>
            <a:r>
              <a:rPr lang="en-US" sz="1800" dirty="0" smtClean="0"/>
              <a:t>, p. 29)</a:t>
            </a:r>
          </a:p>
          <a:p>
            <a:r>
              <a:rPr lang="en-US" sz="1800" dirty="0" smtClean="0">
                <a:hlinkClick r:id="rId2"/>
              </a:rPr>
              <a:t>http://www.loc.gov/pictures/item/2009630654/</a:t>
            </a:r>
            <a:r>
              <a:rPr lang="en-US" sz="1800" dirty="0" smtClean="0"/>
              <a:t> </a:t>
            </a:r>
            <a:endParaRPr lang="en-US" sz="1800" dirty="0"/>
          </a:p>
        </p:txBody>
      </p:sp>
      <p:pic>
        <p:nvPicPr>
          <p:cNvPr id="23554" name="Picture 2" descr="[Abraham Lincoln, half-length portrait, facing left]"/>
          <p:cNvPicPr>
            <a:picLocks noChangeAspect="1" noChangeArrowheads="1"/>
          </p:cNvPicPr>
          <p:nvPr/>
        </p:nvPicPr>
        <p:blipFill>
          <a:blip r:embed="rId3" cstate="print"/>
          <a:srcRect/>
          <a:stretch>
            <a:fillRect/>
          </a:stretch>
        </p:blipFill>
        <p:spPr bwMode="auto">
          <a:xfrm>
            <a:off x="5882640" y="3200400"/>
            <a:ext cx="2804160" cy="35052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600" dirty="0" smtClean="0"/>
              <a:t>Title: [Abraham Lincoln, presidential candidate, half-length portrait, facing right]</a:t>
            </a:r>
          </a:p>
          <a:p>
            <a:r>
              <a:rPr lang="en-US" sz="1600" dirty="0" smtClean="0"/>
              <a:t>Summary: Reproduction of photo of Lincoln made from a negative taken in Springfield, Illinois, by Alexander </a:t>
            </a:r>
            <a:r>
              <a:rPr lang="en-US" sz="1600" dirty="0" err="1" smtClean="0"/>
              <a:t>Hesler</a:t>
            </a:r>
            <a:r>
              <a:rPr lang="en-US" sz="1600" dirty="0" smtClean="0"/>
              <a:t> on June 3, 1860. One of several poses from that day. "Wrote Lincoln's law partner, William H. Herndon, 'There is the peculiar curve of the lower lip, the lone mole on the right cheek, and a pose of the head so essentially </a:t>
            </a:r>
            <a:r>
              <a:rPr lang="en-US" sz="1600" dirty="0" err="1" smtClean="0"/>
              <a:t>Lincolnian</a:t>
            </a:r>
            <a:r>
              <a:rPr lang="en-US" sz="1600" dirty="0" smtClean="0"/>
              <a:t>; no other artist has ever caught it.'" (Source: </a:t>
            </a:r>
            <a:r>
              <a:rPr lang="en-US" sz="1600" dirty="0" err="1" smtClean="0"/>
              <a:t>Ostendorf</a:t>
            </a:r>
            <a:r>
              <a:rPr lang="en-US" sz="1600" dirty="0" smtClean="0"/>
              <a:t>, p. 46)</a:t>
            </a:r>
          </a:p>
          <a:p>
            <a:r>
              <a:rPr lang="en-US" sz="1600" dirty="0" smtClean="0">
                <a:hlinkClick r:id="rId2"/>
              </a:rPr>
              <a:t>http://www.loc.gov/pictures/item/2009630674/</a:t>
            </a:r>
            <a:endParaRPr lang="en-US" sz="1600" dirty="0" smtClean="0"/>
          </a:p>
          <a:p>
            <a:pPr>
              <a:buNone/>
            </a:pPr>
            <a:endParaRPr lang="en-US" sz="1600" dirty="0" smtClean="0"/>
          </a:p>
        </p:txBody>
      </p:sp>
      <p:pic>
        <p:nvPicPr>
          <p:cNvPr id="24578" name="Picture 2" descr="[Abraham Lincoln, presidential candidate, half-length portrait, facing right]"/>
          <p:cNvPicPr>
            <a:picLocks noChangeAspect="1" noChangeArrowheads="1"/>
          </p:cNvPicPr>
          <p:nvPr/>
        </p:nvPicPr>
        <p:blipFill>
          <a:blip r:embed="rId3" cstate="print"/>
          <a:srcRect/>
          <a:stretch>
            <a:fillRect/>
          </a:stretch>
        </p:blipFill>
        <p:spPr bwMode="auto">
          <a:xfrm>
            <a:off x="6019800" y="2941138"/>
            <a:ext cx="2952750" cy="37644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wordle</a:t>
            </a:r>
            <a:endParaRPr lang="en-US" dirty="0"/>
          </a:p>
        </p:txBody>
      </p:sp>
      <p:pic>
        <p:nvPicPr>
          <p:cNvPr id="1026" name="Picture 2"/>
          <p:cNvPicPr>
            <a:picLocks noGrp="1" noChangeAspect="1" noChangeArrowheads="1"/>
          </p:cNvPicPr>
          <p:nvPr>
            <p:ph sz="quarter" idx="1"/>
          </p:nvPr>
        </p:nvPicPr>
        <p:blipFill>
          <a:blip r:embed="rId2" cstate="print"/>
          <a:srcRect l="14975" t="25742" r="26238" b="21783"/>
          <a:stretch>
            <a:fillRect/>
          </a:stretch>
        </p:blipFill>
        <p:spPr bwMode="auto">
          <a:xfrm>
            <a:off x="304800" y="1600200"/>
            <a:ext cx="8604849" cy="48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1200" b="1" dirty="0"/>
              <a:t>Notes</a:t>
            </a:r>
            <a:endParaRPr lang="en-US" sz="1200" dirty="0"/>
          </a:p>
          <a:p>
            <a:r>
              <a:rPr lang="en-US" sz="1200" dirty="0"/>
              <a:t>Autograph document. Appears to be in Lincoln's hand.</a:t>
            </a:r>
          </a:p>
          <a:p>
            <a:r>
              <a:rPr lang="en-US" sz="1200" dirty="0"/>
              <a:t> </a:t>
            </a:r>
          </a:p>
          <a:p>
            <a:r>
              <a:rPr lang="en-US" sz="1200" dirty="0"/>
              <a:t>Summary: The state's attorney indicted Kellogg for forgery because he allegedly altered a document. Kellogg retained Lincoln and argued that he did not alter the document and produced many witnesses to testify to that effect. Lincoln motioned the court to quash the indictment; the court agreed and dismissed the case.</a:t>
            </a:r>
          </a:p>
          <a:p>
            <a:r>
              <a:rPr lang="en-US" sz="1200" dirty="0"/>
              <a:t>Digital ID: </a:t>
            </a:r>
          </a:p>
          <a:p>
            <a:r>
              <a:rPr lang="en-US" sz="1200" dirty="0" err="1"/>
              <a:t>lprbscsm</a:t>
            </a:r>
            <a:r>
              <a:rPr lang="en-US" sz="1200" dirty="0"/>
              <a:t> scsm1578</a:t>
            </a:r>
            <a:br>
              <a:rPr lang="en-US" sz="1200" dirty="0"/>
            </a:br>
            <a:r>
              <a:rPr lang="en-US" sz="1200" u="sng" dirty="0">
                <a:hlinkClick r:id="rId2"/>
              </a:rPr>
              <a:t>http://</a:t>
            </a:r>
            <a:r>
              <a:rPr lang="en-US" sz="1200" u="sng" dirty="0" smtClean="0">
                <a:hlinkClick r:id="rId2"/>
              </a:rPr>
              <a:t>hdl.loc.gov/loc.rbc/lprbscsm.scsm1578</a:t>
            </a:r>
            <a:r>
              <a:rPr lang="en-US" sz="1200" dirty="0"/>
              <a:t> </a:t>
            </a:r>
          </a:p>
        </p:txBody>
      </p:sp>
      <p:pic>
        <p:nvPicPr>
          <p:cNvPr id="4" name="Picture 3" descr="Image 1 of 2, Affidavit in People v. Kellogg, [Law papers].">
            <a:hlinkClick r:id="rId3"/>
          </p:cNvPr>
          <p:cNvPicPr/>
          <p:nvPr/>
        </p:nvPicPr>
        <p:blipFill>
          <a:blip r:embed="rId4" cstate="print"/>
          <a:srcRect/>
          <a:stretch>
            <a:fillRect/>
          </a:stretch>
        </p:blipFill>
        <p:spPr bwMode="auto">
          <a:xfrm>
            <a:off x="4191000" y="3276600"/>
            <a:ext cx="1981200" cy="3140203"/>
          </a:xfrm>
          <a:prstGeom prst="rect">
            <a:avLst/>
          </a:prstGeom>
          <a:noFill/>
          <a:ln w="9525">
            <a:noFill/>
            <a:miter lim="800000"/>
            <a:headEnd/>
            <a:tailEnd/>
          </a:ln>
        </p:spPr>
      </p:pic>
      <p:pic>
        <p:nvPicPr>
          <p:cNvPr id="5" name="Picture 4" descr="Image 2 of 2, Affidavit in People v. Kellogg, [Law papers].">
            <a:hlinkClick r:id="rId5"/>
          </p:cNvPr>
          <p:cNvPicPr/>
          <p:nvPr/>
        </p:nvPicPr>
        <p:blipFill>
          <a:blip r:embed="rId6" cstate="print"/>
          <a:srcRect/>
          <a:stretch>
            <a:fillRect/>
          </a:stretch>
        </p:blipFill>
        <p:spPr bwMode="auto">
          <a:xfrm>
            <a:off x="6705600" y="3276600"/>
            <a:ext cx="1979195" cy="3133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200" b="1" dirty="0"/>
              <a:t>Digital ID</a:t>
            </a:r>
            <a:endParaRPr lang="en-US" sz="1200" dirty="0"/>
          </a:p>
          <a:p>
            <a:r>
              <a:rPr lang="en-US" sz="1200" dirty="0" err="1"/>
              <a:t>lprbscsm</a:t>
            </a:r>
            <a:r>
              <a:rPr lang="en-US" sz="1200" dirty="0"/>
              <a:t> scsm1424</a:t>
            </a:r>
            <a:br>
              <a:rPr lang="en-US" sz="1200" dirty="0"/>
            </a:br>
            <a:r>
              <a:rPr lang="en-US" sz="1200" u="sng" dirty="0">
                <a:hlinkClick r:id="rId2"/>
              </a:rPr>
              <a:t>http://hdl.loc.gov/loc.rbc/lprbscsm.scsm1424</a:t>
            </a:r>
            <a:r>
              <a:rPr lang="en-US" sz="1200" dirty="0"/>
              <a:t> </a:t>
            </a:r>
          </a:p>
          <a:p>
            <a:r>
              <a:rPr lang="en-US" sz="1200" dirty="0"/>
              <a:t>Summary: At the time of his death, Moses Broadwell possessed a sizable estate. Michael Thompson and his wife Mary Jane Thompson, who was a granddaughter of Moses Broadwell, claimed that Charles Broadwell, John Broadwell, and other heirs of Moses Broadwell embezzled large amounts of money from the estate and hid the money from the administrators. The Thompsons sued Broadwell and others for an accounting and a fair distribution of the estate. John Broadwell and Charles Broadwell retained Lincoln and Herndon, denied the allegations, and pleaded the statute of limitations. Lewis, the administrator of Moses </a:t>
            </a:r>
            <a:r>
              <a:rPr lang="en-US" sz="1200" dirty="0" err="1"/>
              <a:t>Broadwell's</a:t>
            </a:r>
            <a:r>
              <a:rPr lang="en-US" sz="1200" dirty="0"/>
              <a:t> estate, and William Broadwell filed separate cross-bills. Several defendants defaulted. The court continued the </a:t>
            </a:r>
            <a:r>
              <a:rPr lang="en-US" sz="1200" b="1" dirty="0"/>
              <a:t>case</a:t>
            </a:r>
            <a:r>
              <a:rPr lang="en-US" sz="1200" dirty="0"/>
              <a:t> for several years before striking the </a:t>
            </a:r>
            <a:r>
              <a:rPr lang="en-US" sz="1200" b="1" dirty="0"/>
              <a:t>case</a:t>
            </a:r>
            <a:r>
              <a:rPr lang="en-US" sz="1200" dirty="0"/>
              <a:t> from the docket. Lincoln and Herndon received $10 for their legal services. </a:t>
            </a:r>
          </a:p>
          <a:p>
            <a:endParaRPr lang="en-US" sz="1200" dirty="0"/>
          </a:p>
        </p:txBody>
      </p:sp>
      <p:pic>
        <p:nvPicPr>
          <p:cNvPr id="5" name="Picture 4" descr="Image 1 of 6, Separate Answer in Thompson et ux. v. Broadwell et">
            <a:hlinkClick r:id="rId3"/>
          </p:cNvPr>
          <p:cNvPicPr/>
          <p:nvPr/>
        </p:nvPicPr>
        <p:blipFill>
          <a:blip r:embed="rId4" cstate="print"/>
          <a:srcRect/>
          <a:stretch>
            <a:fillRect/>
          </a:stretch>
        </p:blipFill>
        <p:spPr bwMode="auto">
          <a:xfrm>
            <a:off x="762000" y="3733800"/>
            <a:ext cx="1524000" cy="2413466"/>
          </a:xfrm>
          <a:prstGeom prst="rect">
            <a:avLst/>
          </a:prstGeom>
          <a:noFill/>
          <a:ln w="9525">
            <a:noFill/>
            <a:miter lim="800000"/>
            <a:headEnd/>
            <a:tailEnd/>
          </a:ln>
        </p:spPr>
      </p:pic>
      <p:pic>
        <p:nvPicPr>
          <p:cNvPr id="6" name="Picture 5" descr="Image 2 of 6, Separate Answer in Thompson et ux. v. Broadwell et">
            <a:hlinkClick r:id="rId5"/>
          </p:cNvPr>
          <p:cNvPicPr/>
          <p:nvPr/>
        </p:nvPicPr>
        <p:blipFill>
          <a:blip r:embed="rId6" cstate="print"/>
          <a:srcRect/>
          <a:stretch>
            <a:fillRect/>
          </a:stretch>
        </p:blipFill>
        <p:spPr bwMode="auto">
          <a:xfrm>
            <a:off x="2438400" y="3733800"/>
            <a:ext cx="1447800" cy="2428875"/>
          </a:xfrm>
          <a:prstGeom prst="rect">
            <a:avLst/>
          </a:prstGeom>
          <a:noFill/>
          <a:ln w="9525">
            <a:noFill/>
            <a:miter lim="800000"/>
            <a:headEnd/>
            <a:tailEnd/>
          </a:ln>
        </p:spPr>
      </p:pic>
      <p:pic>
        <p:nvPicPr>
          <p:cNvPr id="7" name="Picture 6" descr="http://memory.loc.gov/service/rbc/lprbscsm/scsm1424/003r.jpg"/>
          <p:cNvPicPr/>
          <p:nvPr/>
        </p:nvPicPr>
        <p:blipFill>
          <a:blip r:embed="rId7" cstate="print"/>
          <a:srcRect/>
          <a:stretch>
            <a:fillRect/>
          </a:stretch>
        </p:blipFill>
        <p:spPr bwMode="auto">
          <a:xfrm>
            <a:off x="4267200" y="3733800"/>
            <a:ext cx="1447800" cy="2381250"/>
          </a:xfrm>
          <a:prstGeom prst="rect">
            <a:avLst/>
          </a:prstGeom>
          <a:noFill/>
          <a:ln w="9525">
            <a:noFill/>
            <a:miter lim="800000"/>
            <a:headEnd/>
            <a:tailEnd/>
          </a:ln>
        </p:spPr>
      </p:pic>
      <p:pic>
        <p:nvPicPr>
          <p:cNvPr id="8" name="Picture 7" descr="http://memory.loc.gov/service/rbc/lprbscsm/scsm1424/004r.jpg"/>
          <p:cNvPicPr/>
          <p:nvPr/>
        </p:nvPicPr>
        <p:blipFill>
          <a:blip r:embed="rId8" cstate="print"/>
          <a:srcRect/>
          <a:stretch>
            <a:fillRect/>
          </a:stretch>
        </p:blipFill>
        <p:spPr bwMode="auto">
          <a:xfrm>
            <a:off x="5867400" y="3733800"/>
            <a:ext cx="1447800" cy="238974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1800" dirty="0"/>
              <a:t>Date Created/Published: 1937 Apr.</a:t>
            </a:r>
          </a:p>
          <a:p>
            <a:r>
              <a:rPr lang="en-US" sz="1800" dirty="0"/>
              <a:t>Title: The Posey Building of Shawneetown, Illinois, in which Abraham Lincoln and Robert Ingersoll had law offices</a:t>
            </a:r>
          </a:p>
          <a:p>
            <a:r>
              <a:rPr lang="en-US" sz="1800" dirty="0"/>
              <a:t>Bookmark This Record: </a:t>
            </a:r>
            <a:br>
              <a:rPr lang="en-US" sz="1800" dirty="0"/>
            </a:br>
            <a:r>
              <a:rPr lang="en-US" sz="1800" u="sng" dirty="0">
                <a:hlinkClick r:id="rId2"/>
              </a:rPr>
              <a:t>http://www.loc.gov/pictures/item/fsa1998022486/PP/</a:t>
            </a:r>
            <a:endParaRPr lang="en-US" sz="1800" dirty="0"/>
          </a:p>
          <a:p>
            <a:endParaRPr lang="en-US" dirty="0"/>
          </a:p>
        </p:txBody>
      </p:sp>
      <p:pic>
        <p:nvPicPr>
          <p:cNvPr id="4" name="panhack" descr="The Posey Building of Shawneetown, Illinois, in which Abraham Lincoln and Robert Ingersoll had law offices"/>
          <p:cNvPicPr/>
          <p:nvPr/>
        </p:nvPicPr>
        <p:blipFill>
          <a:blip r:embed="rId3" cstate="print"/>
          <a:srcRect/>
          <a:stretch>
            <a:fillRect/>
          </a:stretch>
        </p:blipFill>
        <p:spPr bwMode="auto">
          <a:xfrm>
            <a:off x="1447800" y="3200400"/>
            <a:ext cx="4800600" cy="347091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800" dirty="0"/>
              <a:t>Title: The Coles County Court House in Charleston, Ills., in which Lincoln often practiced law and before which he made a short speech in the evening after his fourth joint debate with Douglas, Sept. 18, 1858</a:t>
            </a:r>
          </a:p>
          <a:p>
            <a:r>
              <a:rPr lang="en-US" sz="1800" dirty="0"/>
              <a:t> </a:t>
            </a:r>
          </a:p>
          <a:p>
            <a:r>
              <a:rPr lang="en-US" sz="1800" dirty="0"/>
              <a:t>Date Created/Published: [between 1860 and 1898?] </a:t>
            </a:r>
          </a:p>
          <a:p>
            <a:r>
              <a:rPr lang="en-US" sz="1800" dirty="0"/>
              <a:t>Bookmark This Record: </a:t>
            </a:r>
            <a:br>
              <a:rPr lang="en-US" sz="1800" dirty="0"/>
            </a:br>
            <a:r>
              <a:rPr lang="en-US" sz="1800" u="sng" dirty="0">
                <a:hlinkClick r:id="rId2"/>
              </a:rPr>
              <a:t>http://www.loc.gov/pictures/item/2008680974/</a:t>
            </a:r>
            <a:endParaRPr lang="en-US" sz="1800" dirty="0"/>
          </a:p>
          <a:p>
            <a:endParaRPr lang="en-US" dirty="0"/>
          </a:p>
        </p:txBody>
      </p:sp>
      <p:pic>
        <p:nvPicPr>
          <p:cNvPr id="4" name="panhack" descr="The Coles County Court House in Charleston, Ills., in which Lincoln often practiced law and before which he made a short speech in the evening after his fourth joint debate with Douglas, Sept. 18, 1858"/>
          <p:cNvPicPr/>
          <p:nvPr/>
        </p:nvPicPr>
        <p:blipFill>
          <a:blip r:embed="rId3" cstate="print"/>
          <a:srcRect/>
          <a:stretch>
            <a:fillRect/>
          </a:stretch>
        </p:blipFill>
        <p:spPr bwMode="auto">
          <a:xfrm>
            <a:off x="2133600" y="3886200"/>
            <a:ext cx="4800600" cy="26775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r>
              <a:rPr lang="en-US" sz="1900" dirty="0"/>
              <a:t>Title: [Abraham Lincoln, immediately prior to Senate nomination, Chicago, Illinois] </a:t>
            </a:r>
          </a:p>
          <a:p>
            <a:pPr lvl="0"/>
            <a:r>
              <a:rPr lang="en-US" sz="1900" dirty="0"/>
              <a:t>Creator(s): </a:t>
            </a:r>
            <a:r>
              <a:rPr lang="en-US" sz="1900" u="sng" dirty="0" err="1">
                <a:hlinkClick r:id="rId2"/>
              </a:rPr>
              <a:t>Hesler</a:t>
            </a:r>
            <a:r>
              <a:rPr lang="en-US" sz="1900" u="sng" dirty="0">
                <a:hlinkClick r:id="rId2"/>
              </a:rPr>
              <a:t>, Alexander, 1823-1895</a:t>
            </a:r>
            <a:r>
              <a:rPr lang="en-US" sz="1900" dirty="0"/>
              <a:t>, photographer </a:t>
            </a:r>
          </a:p>
          <a:p>
            <a:pPr lvl="0"/>
            <a:r>
              <a:rPr lang="en-US" sz="1900" dirty="0"/>
              <a:t>Date Created/Published: [1857 February 28, printed later]</a:t>
            </a:r>
          </a:p>
          <a:p>
            <a:pPr lvl="0"/>
            <a:r>
              <a:rPr lang="en-US" sz="1900" dirty="0"/>
              <a:t> </a:t>
            </a:r>
          </a:p>
          <a:p>
            <a:r>
              <a:rPr lang="en-US" sz="1900" dirty="0"/>
              <a:t>Bookmark This Record: </a:t>
            </a:r>
            <a:br>
              <a:rPr lang="en-US" sz="1900" dirty="0"/>
            </a:br>
            <a:r>
              <a:rPr lang="en-US" sz="1900" u="sng" dirty="0">
                <a:hlinkClick r:id="rId3"/>
              </a:rPr>
              <a:t>http://www.loc.gov/pictures/item/2008678332/</a:t>
            </a:r>
            <a:endParaRPr lang="en-US" sz="1900" dirty="0"/>
          </a:p>
          <a:p>
            <a:endParaRPr lang="en-US" dirty="0"/>
          </a:p>
        </p:txBody>
      </p:sp>
      <p:pic>
        <p:nvPicPr>
          <p:cNvPr id="4" name="panhack" descr="[Abraham Lincoln, immediately prior to Senate nomination, Chicago, Illinois]"/>
          <p:cNvPicPr/>
          <p:nvPr/>
        </p:nvPicPr>
        <p:blipFill>
          <a:blip r:embed="rId4" cstate="print"/>
          <a:srcRect/>
          <a:stretch>
            <a:fillRect/>
          </a:stretch>
        </p:blipFill>
        <p:spPr bwMode="auto">
          <a:xfrm>
            <a:off x="6248401" y="3505200"/>
            <a:ext cx="2209800" cy="3124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800" dirty="0"/>
              <a:t>Digital ID: (digital file from </a:t>
            </a:r>
            <a:r>
              <a:rPr lang="en-US" sz="1800" dirty="0" err="1"/>
              <a:t>b&amp;w</a:t>
            </a:r>
            <a:r>
              <a:rPr lang="en-US" sz="1800" dirty="0"/>
              <a:t> film copy neg.) </a:t>
            </a:r>
            <a:r>
              <a:rPr lang="en-US" sz="1800" dirty="0" err="1"/>
              <a:t>cph</a:t>
            </a:r>
            <a:r>
              <a:rPr lang="en-US" sz="1800" dirty="0"/>
              <a:t> 3a09457 </a:t>
            </a:r>
            <a:r>
              <a:rPr lang="en-US" sz="1800" u="sng" dirty="0">
                <a:hlinkClick r:id="rId2"/>
              </a:rPr>
              <a:t>http://hdl.loc.gov/loc.pnp/cph.3a09457</a:t>
            </a:r>
            <a:endParaRPr lang="en-US" sz="1800" dirty="0"/>
          </a:p>
        </p:txBody>
      </p:sp>
      <p:pic>
        <p:nvPicPr>
          <p:cNvPr id="4" name="panhack" descr="[Abraham Lincoln, half-length portrait, facing right]"/>
          <p:cNvPicPr/>
          <p:nvPr/>
        </p:nvPicPr>
        <p:blipFill>
          <a:blip r:embed="rId3" cstate="print"/>
          <a:srcRect/>
          <a:stretch>
            <a:fillRect/>
          </a:stretch>
        </p:blipFill>
        <p:spPr bwMode="auto">
          <a:xfrm>
            <a:off x="6172200" y="2133600"/>
            <a:ext cx="2686050" cy="4343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2667000" cy="4525963"/>
          </a:xfrm>
        </p:spPr>
        <p:txBody>
          <a:bodyPr>
            <a:normAutofit/>
          </a:bodyPr>
          <a:lstStyle/>
          <a:p>
            <a:r>
              <a:rPr lang="en-US" sz="1800" dirty="0" smtClean="0">
                <a:hlinkClick r:id="rId2"/>
              </a:rPr>
              <a:t>http://hdl.loc.gov/loc.pnp/hhh.il0366/photos.062906p</a:t>
            </a:r>
            <a:endParaRPr lang="en-US" sz="1800" dirty="0" smtClean="0"/>
          </a:p>
          <a:p>
            <a:r>
              <a:rPr lang="en-US" sz="1800" dirty="0" smtClean="0"/>
              <a:t>Title: First Macon County Courthouse, Fairview Park (moved from Main Street), Decatur, Macon County, IL </a:t>
            </a:r>
          </a:p>
          <a:p>
            <a:r>
              <a:rPr lang="en-US" sz="1800" dirty="0" smtClean="0"/>
              <a:t>Related Names: </a:t>
            </a:r>
            <a:br>
              <a:rPr lang="en-US" sz="1800" dirty="0" smtClean="0"/>
            </a:br>
            <a:r>
              <a:rPr lang="en-US" sz="1800" dirty="0" smtClean="0">
                <a:hlinkClick r:id="rId3"/>
              </a:rPr>
              <a:t>Lincoln, Abraham</a:t>
            </a:r>
            <a:endParaRPr lang="en-US" sz="1800" dirty="0" smtClean="0"/>
          </a:p>
          <a:p>
            <a:r>
              <a:rPr lang="en-US" sz="1800" dirty="0" smtClean="0"/>
              <a:t>1832 Initial Construction</a:t>
            </a:r>
          </a:p>
        </p:txBody>
      </p:sp>
      <p:pic>
        <p:nvPicPr>
          <p:cNvPr id="22530" name="Picture 2" descr="1.  HISTORIC AMERICAN BUILDINGS SURVEY E.E. LUNDEEN, PHOTOGRAPHER JULY 10, 1935. VIEW FROM SOUTHWEST - First Macon County Courthouse, Fairview Park (moved from Main Street), Decatur, Macon County, IL"/>
          <p:cNvPicPr>
            <a:picLocks noChangeAspect="1" noChangeArrowheads="1"/>
          </p:cNvPicPr>
          <p:nvPr/>
        </p:nvPicPr>
        <p:blipFill>
          <a:blip r:embed="rId4" cstate="print"/>
          <a:srcRect/>
          <a:stretch>
            <a:fillRect/>
          </a:stretch>
        </p:blipFill>
        <p:spPr bwMode="auto">
          <a:xfrm>
            <a:off x="3048000" y="2209800"/>
            <a:ext cx="6096000" cy="44672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2667000" cy="4525963"/>
          </a:xfrm>
        </p:spPr>
        <p:txBody>
          <a:bodyPr>
            <a:normAutofit/>
          </a:bodyPr>
          <a:lstStyle/>
          <a:p>
            <a:r>
              <a:rPr lang="en-US" sz="1600" dirty="0" smtClean="0">
                <a:hlinkClick r:id="rId2"/>
              </a:rPr>
              <a:t>http://hdl.loc.gov/loc.pnp/hhh.il0264/photos.064145p</a:t>
            </a:r>
            <a:endParaRPr lang="en-US" sz="1600" dirty="0" smtClean="0"/>
          </a:p>
          <a:p>
            <a:r>
              <a:rPr lang="en-US" sz="1600" dirty="0" smtClean="0"/>
              <a:t> Title: Old Cass County Courthouse, Beardstown, Cass County, IL </a:t>
            </a:r>
          </a:p>
          <a:p>
            <a:endParaRPr lang="en-US" sz="1600" dirty="0" smtClean="0"/>
          </a:p>
        </p:txBody>
      </p:sp>
      <p:pic>
        <p:nvPicPr>
          <p:cNvPr id="25602" name="Picture 2" descr="4.  HISTORIC AMERICAN BUILDINGS SURVEY ARTHUR CALDWELL - PHOTOGRAPHER APRIL - 1937 INTERIOR OF COURT ROOM 2ND. FLOOR - LOOKING WEST - Old Cass County Courthouse, Beardstown, Cass County, IL"/>
          <p:cNvPicPr>
            <a:picLocks noChangeAspect="1" noChangeArrowheads="1"/>
          </p:cNvPicPr>
          <p:nvPr/>
        </p:nvPicPr>
        <p:blipFill>
          <a:blip r:embed="rId3" cstate="print"/>
          <a:srcRect/>
          <a:stretch>
            <a:fillRect/>
          </a:stretch>
        </p:blipFill>
        <p:spPr bwMode="auto">
          <a:xfrm>
            <a:off x="3048000" y="2362200"/>
            <a:ext cx="6096000" cy="43624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78</TotalTime>
  <Words>462</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Lincoln law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law</dc:title>
  <dc:creator>Windows User</dc:creator>
  <cp:lastModifiedBy>Windows User</cp:lastModifiedBy>
  <cp:revision>10</cp:revision>
  <dcterms:created xsi:type="dcterms:W3CDTF">2012-11-20T16:59:06Z</dcterms:created>
  <dcterms:modified xsi:type="dcterms:W3CDTF">2012-11-26T17:25:47Z</dcterms:modified>
</cp:coreProperties>
</file>