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62" r:id="rId7"/>
    <p:sldId id="259" r:id="rId8"/>
    <p:sldId id="263" r:id="rId9"/>
    <p:sldId id="266"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varScale="1">
        <p:scale>
          <a:sx n="86" d="100"/>
          <a:sy n="86" d="100"/>
        </p:scale>
        <p:origin x="-10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16" name="Slide Number Placeholder 15"/>
          <p:cNvSpPr>
            <a:spLocks noGrp="1"/>
          </p:cNvSpPr>
          <p:nvPr>
            <p:ph type="sldNum" sz="quarter" idx="11"/>
          </p:nvPr>
        </p:nvSpPr>
        <p:spPr/>
        <p:txBody>
          <a:bodyPr/>
          <a:lstStyle/>
          <a:p>
            <a:fld id="{E530B081-9E12-442C-B259-08F0ED5ADBD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0B081-9E12-442C-B259-08F0ED5ADB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0B081-9E12-442C-B259-08F0ED5ADB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DC4AF2C-A437-46FA-AD45-0D572C228C4B}" type="datetimeFigureOut">
              <a:rPr lang="en-US" smtClean="0"/>
              <a:pPr/>
              <a:t>11/27/2012</a:t>
            </a:fld>
            <a:endParaRPr lang="en-US"/>
          </a:p>
        </p:txBody>
      </p:sp>
      <p:sp>
        <p:nvSpPr>
          <p:cNvPr id="15" name="Slide Number Placeholder 14"/>
          <p:cNvSpPr>
            <a:spLocks noGrp="1"/>
          </p:cNvSpPr>
          <p:nvPr>
            <p:ph type="sldNum" sz="quarter" idx="15"/>
          </p:nvPr>
        </p:nvSpPr>
        <p:spPr/>
        <p:txBody>
          <a:bodyPr/>
          <a:lstStyle>
            <a:lvl1pPr algn="ctr">
              <a:defRPr/>
            </a:lvl1pPr>
          </a:lstStyle>
          <a:p>
            <a:fld id="{E530B081-9E12-442C-B259-08F0ED5ADBD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0B081-9E12-442C-B259-08F0ED5ADBD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0B081-9E12-442C-B259-08F0ED5ADBD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530B081-9E12-442C-B259-08F0ED5ADBD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0B081-9E12-442C-B259-08F0ED5ADBD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0B081-9E12-442C-B259-08F0ED5ADB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DC4AF2C-A437-46FA-AD45-0D572C228C4B}" type="datetimeFigureOut">
              <a:rPr lang="en-US" smtClean="0"/>
              <a:pPr/>
              <a:t>11/27/2012</a:t>
            </a:fld>
            <a:endParaRPr lang="en-US"/>
          </a:p>
        </p:txBody>
      </p:sp>
      <p:sp>
        <p:nvSpPr>
          <p:cNvPr id="9" name="Slide Number Placeholder 8"/>
          <p:cNvSpPr>
            <a:spLocks noGrp="1"/>
          </p:cNvSpPr>
          <p:nvPr>
            <p:ph type="sldNum" sz="quarter" idx="15"/>
          </p:nvPr>
        </p:nvSpPr>
        <p:spPr/>
        <p:txBody>
          <a:bodyPr/>
          <a:lstStyle/>
          <a:p>
            <a:fld id="{E530B081-9E12-442C-B259-08F0ED5ADBD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DC4AF2C-A437-46FA-AD45-0D572C228C4B}" type="datetimeFigureOut">
              <a:rPr lang="en-US" smtClean="0"/>
              <a:pPr/>
              <a:t>11/27/2012</a:t>
            </a:fld>
            <a:endParaRPr lang="en-US"/>
          </a:p>
        </p:txBody>
      </p:sp>
      <p:sp>
        <p:nvSpPr>
          <p:cNvPr id="9" name="Slide Number Placeholder 8"/>
          <p:cNvSpPr>
            <a:spLocks noGrp="1"/>
          </p:cNvSpPr>
          <p:nvPr>
            <p:ph type="sldNum" sz="quarter" idx="11"/>
          </p:nvPr>
        </p:nvSpPr>
        <p:spPr/>
        <p:txBody>
          <a:bodyPr/>
          <a:lstStyle/>
          <a:p>
            <a:fld id="{E530B081-9E12-442C-B259-08F0ED5ADBD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DC4AF2C-A437-46FA-AD45-0D572C228C4B}" type="datetimeFigureOut">
              <a:rPr lang="en-US" smtClean="0"/>
              <a:pPr/>
              <a:t>11/27/2012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530B081-9E12-442C-B259-08F0ED5ADBD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dl.loc.gov/loc.rbc/lprbscsm.scsm1545" TargetMode="External"/><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hdl.loc.gov/loc.rbc/lprbscsm.scsm1467"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hdl.loc.gov/loc.rbc/lprbscsm.scsm1510" TargetMode="External"/><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oc.gov/pictures/item/2008680974/"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hdl.loc.gov/loc.rbc/lprbscsm.scsm13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fsa1998022487/PP/"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hdl.loc.gov/loc.rbc/lprbscsm.scsm1495" TargetMode="External"/><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hdl.loc.gov/loc.rbc/lprbscsm.scsm1559"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howcase.netins.net/web/creative/lincoln/sites/hom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419600"/>
            <a:ext cx="8305800" cy="1143000"/>
          </a:xfrm>
        </p:spPr>
        <p:txBody>
          <a:bodyPr/>
          <a:lstStyle/>
          <a:p>
            <a:r>
              <a:rPr lang="en-US" sz="2800" dirty="0" smtClean="0"/>
              <a:t>By </a:t>
            </a:r>
            <a:r>
              <a:rPr lang="en-US" sz="2800" dirty="0" err="1" smtClean="0"/>
              <a:t>Maddie</a:t>
            </a:r>
            <a:r>
              <a:rPr lang="en-US" sz="2800" dirty="0" smtClean="0"/>
              <a:t> Henry</a:t>
            </a:r>
            <a:endParaRPr lang="en-US" sz="2800" dirty="0"/>
          </a:p>
        </p:txBody>
      </p:sp>
      <p:sp>
        <p:nvSpPr>
          <p:cNvPr id="2" name="Title 1"/>
          <p:cNvSpPr>
            <a:spLocks noGrp="1"/>
          </p:cNvSpPr>
          <p:nvPr>
            <p:ph type="ctrTitle"/>
          </p:nvPr>
        </p:nvSpPr>
        <p:spPr>
          <a:xfrm>
            <a:off x="457200" y="2286000"/>
            <a:ext cx="8305800" cy="1981200"/>
          </a:xfrm>
        </p:spPr>
        <p:txBody>
          <a:bodyPr/>
          <a:lstStyle/>
          <a:p>
            <a:r>
              <a:rPr lang="en-US" sz="5400" dirty="0" smtClean="0"/>
              <a:t>Lincoln as a Lawyer</a:t>
            </a:r>
            <a:endParaRPr lang="en-US" sz="5400" dirty="0"/>
          </a:p>
        </p:txBody>
      </p:sp>
      <p:pic>
        <p:nvPicPr>
          <p:cNvPr id="4" name="Picture 3" descr="lincoln law15.gif"/>
          <p:cNvPicPr>
            <a:picLocks noChangeAspect="1"/>
          </p:cNvPicPr>
          <p:nvPr/>
        </p:nvPicPr>
        <p:blipFill>
          <a:blip r:embed="rId2" cstate="print"/>
          <a:stretch>
            <a:fillRect/>
          </a:stretch>
        </p:blipFill>
        <p:spPr>
          <a:xfrm>
            <a:off x="3733800" y="457200"/>
            <a:ext cx="1671484"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Freer vs. Ashby</a:t>
            </a:r>
            <a:endParaRPr lang="en-US" dirty="0"/>
          </a:p>
        </p:txBody>
      </p:sp>
      <p:pic>
        <p:nvPicPr>
          <p:cNvPr id="5" name="Content Placeholder 4" descr="lincoln law6.gif"/>
          <p:cNvPicPr>
            <a:picLocks noGrp="1" noChangeAspect="1"/>
          </p:cNvPicPr>
          <p:nvPr>
            <p:ph sz="half" idx="1"/>
          </p:nvPr>
        </p:nvPicPr>
        <p:blipFill>
          <a:blip r:embed="rId2" cstate="print"/>
          <a:stretch>
            <a:fillRect/>
          </a:stretch>
        </p:blipFill>
        <p:spPr>
          <a:xfrm>
            <a:off x="1084365" y="1524000"/>
            <a:ext cx="2804908" cy="4572000"/>
          </a:xfrm>
        </p:spPr>
      </p:pic>
      <p:sp>
        <p:nvSpPr>
          <p:cNvPr id="4" name="Content Placeholder 3"/>
          <p:cNvSpPr>
            <a:spLocks noGrp="1"/>
          </p:cNvSpPr>
          <p:nvPr>
            <p:ph sz="half" idx="2"/>
          </p:nvPr>
        </p:nvSpPr>
        <p:spPr/>
        <p:txBody>
          <a:bodyPr>
            <a:normAutofit fontScale="92500" lnSpcReduction="20000"/>
          </a:bodyPr>
          <a:lstStyle/>
          <a:p>
            <a:r>
              <a:rPr lang="en-US" dirty="0" smtClean="0"/>
              <a:t>Freer sued Ashby in JP court to collect a $19.28 account. The JP ruled for Freer and awarded $0.14. Freer retained Lincoln and appealed to the circuit court, stating that the judgment was not acceptable. The parties reached a settlement in which Ashby agreed to pay Freer $</a:t>
            </a:r>
            <a:r>
              <a:rPr lang="en-US" dirty="0" smtClean="0"/>
              <a:t>7.50</a:t>
            </a:r>
          </a:p>
          <a:p>
            <a:r>
              <a:rPr lang="en-US" u="sng" dirty="0" smtClean="0">
                <a:hlinkClick r:id="rId3"/>
              </a:rPr>
              <a:t>http://hdl.loc.gov/loc.rbc/lprbscsm.scsm1545</a:t>
            </a:r>
            <a:endParaRPr lang="en-US" dirty="0"/>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Fullenwider</a:t>
            </a:r>
            <a:r>
              <a:rPr lang="en-US" dirty="0" smtClean="0"/>
              <a:t> vs. Shelton &amp; Tharp</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Shelton and Tharp gave </a:t>
            </a:r>
            <a:r>
              <a:rPr lang="en-US" dirty="0" err="1" smtClean="0"/>
              <a:t>Fullenwider</a:t>
            </a:r>
            <a:r>
              <a:rPr lang="en-US" dirty="0" smtClean="0"/>
              <a:t> a promissory note for $1,500, and Shelton secured the note with a mortgage on eighty acres of land in Sangamon County, Illinois. </a:t>
            </a:r>
            <a:r>
              <a:rPr lang="en-US" dirty="0" err="1" smtClean="0"/>
              <a:t>Fullenwider</a:t>
            </a:r>
            <a:r>
              <a:rPr lang="en-US" dirty="0" smtClean="0"/>
              <a:t> assigned the note and mortgage to Kingsbury. After Shelton and Tharp failed to pay, Kingsbury retained Lincoln and Herndon and sued Shelton to foreclose the mortgage. Shelton failed to appear, and the court ruled for Kingsbury and awarded $1,981.25 in damages. Shelton failed to pay the judgment, and the court sold the eighty acres to Kingsbury for $2,083.80. Kingsbury also recovered a judgment on the promissory note in a separate assumpsit </a:t>
            </a:r>
            <a:r>
              <a:rPr lang="en-US" b="1" dirty="0" smtClean="0"/>
              <a:t>case</a:t>
            </a:r>
            <a:r>
              <a:rPr lang="en-US" dirty="0" smtClean="0"/>
              <a:t> </a:t>
            </a:r>
            <a:endParaRPr lang="en-US" dirty="0" smtClean="0"/>
          </a:p>
          <a:p>
            <a:r>
              <a:rPr lang="en-US" u="sng" dirty="0" smtClean="0">
                <a:hlinkClick r:id="rId2"/>
              </a:rPr>
              <a:t>http://hdl.loc.gov/loc.rbc/lprbscsm.scsm1467</a:t>
            </a:r>
            <a:endParaRPr lang="en-US" dirty="0"/>
          </a:p>
        </p:txBody>
      </p:sp>
      <p:pic>
        <p:nvPicPr>
          <p:cNvPr id="5" name="Content Placeholder 4" descr="lincoln law7.gif"/>
          <p:cNvPicPr>
            <a:picLocks noGrp="1" noChangeAspect="1"/>
          </p:cNvPicPr>
          <p:nvPr>
            <p:ph sz="half" idx="2"/>
          </p:nvPr>
        </p:nvPicPr>
        <p:blipFill>
          <a:blip r:embed="rId3" cstate="print"/>
          <a:stretch>
            <a:fillRect/>
          </a:stretch>
        </p:blipFill>
        <p:spPr>
          <a:xfrm>
            <a:off x="4834270" y="1524000"/>
            <a:ext cx="3687097" cy="4572000"/>
          </a:xfrm>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l="21875" t="25000" r="20833" b="15000"/>
          <a:stretch>
            <a:fillRect/>
          </a:stretch>
        </p:blipFill>
        <p:spPr bwMode="auto">
          <a:xfrm>
            <a:off x="609600" y="762000"/>
            <a:ext cx="7986718" cy="5227638"/>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Yount</a:t>
            </a:r>
            <a:r>
              <a:rPr lang="en-US" dirty="0" smtClean="0"/>
              <a:t> vs. Illinois</a:t>
            </a:r>
            <a:endParaRPr lang="en-US" dirty="0"/>
          </a:p>
        </p:txBody>
      </p:sp>
      <p:pic>
        <p:nvPicPr>
          <p:cNvPr id="4" name="Content Placeholder 3" descr="lincoln law1.gif"/>
          <p:cNvPicPr>
            <a:picLocks noGrp="1" noChangeAspect="1"/>
          </p:cNvPicPr>
          <p:nvPr>
            <p:ph sz="half" idx="1"/>
          </p:nvPr>
        </p:nvPicPr>
        <p:blipFill>
          <a:blip r:embed="rId2" cstate="print"/>
          <a:stretch>
            <a:fillRect/>
          </a:stretch>
        </p:blipFill>
        <p:spPr>
          <a:xfrm>
            <a:off x="914400" y="1447800"/>
            <a:ext cx="3124200" cy="4899786"/>
          </a:xfrm>
        </p:spPr>
      </p:pic>
      <p:sp>
        <p:nvSpPr>
          <p:cNvPr id="6" name="Content Placeholder 5"/>
          <p:cNvSpPr>
            <a:spLocks noGrp="1"/>
          </p:cNvSpPr>
          <p:nvPr>
            <p:ph sz="half" idx="2"/>
          </p:nvPr>
        </p:nvSpPr>
        <p:spPr/>
        <p:txBody>
          <a:bodyPr>
            <a:normAutofit fontScale="77500" lnSpcReduction="20000"/>
          </a:bodyPr>
          <a:lstStyle/>
          <a:p>
            <a:r>
              <a:rPr lang="en-US" dirty="0" smtClean="0"/>
              <a:t>The people of Illinois, for the use of White, retained Lincoln and sued </a:t>
            </a:r>
            <a:r>
              <a:rPr lang="en-US" dirty="0" err="1" smtClean="0"/>
              <a:t>Yount</a:t>
            </a:r>
            <a:r>
              <a:rPr lang="en-US" dirty="0" smtClean="0"/>
              <a:t> to collect a $12,000 debt. White, the administrator de </a:t>
            </a:r>
            <a:r>
              <a:rPr lang="en-US" dirty="0" err="1" smtClean="0"/>
              <a:t>bonis</a:t>
            </a:r>
            <a:r>
              <a:rPr lang="en-US" dirty="0" smtClean="0"/>
              <a:t> non of Joseph Davis's estate, charged that </a:t>
            </a:r>
            <a:r>
              <a:rPr lang="en-US" dirty="0" err="1" smtClean="0"/>
              <a:t>Yount</a:t>
            </a:r>
            <a:r>
              <a:rPr lang="en-US" dirty="0" smtClean="0"/>
              <a:t>, as administrator of Marcus Snow's estate, was liable for the $12,000 due to the Davis estate from Snow, who had been administrator de </a:t>
            </a:r>
            <a:r>
              <a:rPr lang="en-US" dirty="0" err="1" smtClean="0"/>
              <a:t>bonis</a:t>
            </a:r>
            <a:r>
              <a:rPr lang="en-US" dirty="0" smtClean="0"/>
              <a:t> non of Davis's estate until his death. White stated that the $12,000 debt that Snow owed the estate came from Snow's selling real and personal property from the estate. The court ruled for </a:t>
            </a:r>
            <a:r>
              <a:rPr lang="en-US" dirty="0" err="1" smtClean="0"/>
              <a:t>Yount</a:t>
            </a:r>
            <a:r>
              <a:rPr lang="en-US" dirty="0" smtClean="0"/>
              <a:t>. </a:t>
            </a:r>
            <a:endParaRPr lang="en-US" dirty="0"/>
          </a:p>
        </p:txBody>
      </p:sp>
      <p:sp>
        <p:nvSpPr>
          <p:cNvPr id="7" name="Rectangle 6"/>
          <p:cNvSpPr/>
          <p:nvPr/>
        </p:nvSpPr>
        <p:spPr>
          <a:xfrm>
            <a:off x="4267200" y="5715000"/>
            <a:ext cx="4572000" cy="646331"/>
          </a:xfrm>
          <a:prstGeom prst="rect">
            <a:avLst/>
          </a:prstGeom>
        </p:spPr>
        <p:txBody>
          <a:bodyPr>
            <a:spAutoFit/>
          </a:bodyPr>
          <a:lstStyle/>
          <a:p>
            <a:r>
              <a:rPr lang="en-US" u="sng" dirty="0" smtClean="0">
                <a:hlinkClick r:id="rId3"/>
              </a:rPr>
              <a:t>http://hdl.loc.gov/loc.rbc/lprbscsm.scsm1510</a:t>
            </a:r>
            <a:endParaRPr lang="en-US" dirty="0"/>
          </a:p>
        </p:txBody>
      </p:sp>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Coles County Courthouse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Coles County Court House in Charleston, Ills., in which Lincoln often practiced law and before which he made a short speech in the evening after his fourth joint debate with Douglas, 1858 </a:t>
            </a:r>
          </a:p>
          <a:p>
            <a:r>
              <a:rPr lang="en-US" dirty="0" smtClean="0">
                <a:hlinkClick r:id="rId2"/>
              </a:rPr>
              <a:t>http://www.loc.gov/pictures/item/2008680974/</a:t>
            </a:r>
            <a:endParaRPr lang="en-US" dirty="0" smtClean="0"/>
          </a:p>
          <a:p>
            <a:pPr>
              <a:buNone/>
            </a:pPr>
            <a:r>
              <a:rPr lang="en-US" dirty="0" smtClean="0"/>
              <a:t> </a:t>
            </a:r>
          </a:p>
          <a:p>
            <a:endParaRPr lang="en-US" dirty="0" smtClean="0"/>
          </a:p>
          <a:p>
            <a:endParaRPr lang="en-US" dirty="0"/>
          </a:p>
        </p:txBody>
      </p:sp>
      <p:pic>
        <p:nvPicPr>
          <p:cNvPr id="5" name="Content Placeholder 4" descr="lincoln law16.jpg"/>
          <p:cNvPicPr>
            <a:picLocks noGrp="1" noChangeAspect="1"/>
          </p:cNvPicPr>
          <p:nvPr>
            <p:ph sz="half" idx="2"/>
          </p:nvPr>
        </p:nvPicPr>
        <p:blipFill>
          <a:blip r:embed="rId3" cstate="print"/>
          <a:stretch>
            <a:fillRect/>
          </a:stretch>
        </p:blipFill>
        <p:spPr>
          <a:xfrm>
            <a:off x="4876800" y="1981200"/>
            <a:ext cx="3619500" cy="2895600"/>
          </a:xfrm>
        </p:spPr>
      </p:pic>
    </p:spTree>
  </p:cSld>
  <p:clrMapOvr>
    <a:masterClrMapping/>
  </p:clrMapOvr>
  <p:transition spd="slow">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Lincoln’s House</a:t>
            </a:r>
            <a:endParaRPr lang="en-US" dirty="0"/>
          </a:p>
        </p:txBody>
      </p:sp>
      <p:pic>
        <p:nvPicPr>
          <p:cNvPr id="5" name="Content Placeholder 4" descr="lincoln law17].jpg"/>
          <p:cNvPicPr>
            <a:picLocks noGrp="1" noChangeAspect="1"/>
          </p:cNvPicPr>
          <p:nvPr>
            <p:ph sz="half" idx="1"/>
          </p:nvPr>
        </p:nvPicPr>
        <p:blipFill>
          <a:blip r:embed="rId2" cstate="print"/>
          <a:stretch>
            <a:fillRect/>
          </a:stretch>
        </p:blipFill>
        <p:spPr>
          <a:xfrm>
            <a:off x="609600" y="1828800"/>
            <a:ext cx="3788515" cy="3359150"/>
          </a:xfrm>
        </p:spPr>
      </p:pic>
      <p:sp>
        <p:nvSpPr>
          <p:cNvPr id="4" name="Content Placeholder 3"/>
          <p:cNvSpPr>
            <a:spLocks noGrp="1"/>
          </p:cNvSpPr>
          <p:nvPr>
            <p:ph sz="half" idx="2"/>
          </p:nvPr>
        </p:nvSpPr>
        <p:spPr/>
        <p:txBody>
          <a:bodyPr/>
          <a:lstStyle/>
          <a:p>
            <a:r>
              <a:rPr lang="en-US" dirty="0" smtClean="0"/>
              <a:t>Photo shows the house where Abraham Lincoln lived in Springfield, Illinois, with presidential candidate Abraham Lincoln standing on the terrace, with his sons Willie and Tad</a:t>
            </a:r>
            <a:r>
              <a:rPr lang="en-US" dirty="0" smtClean="0"/>
              <a:t>.</a:t>
            </a:r>
          </a:p>
          <a:p>
            <a:endParaRPr lang="en-US" dirty="0" smtClean="0"/>
          </a:p>
          <a:p>
            <a:pPr>
              <a:buNone/>
            </a:pPr>
            <a:endParaRPr lang="en-US" dirty="0"/>
          </a:p>
        </p:txBody>
      </p:sp>
    </p:spTree>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Cast vs. </a:t>
            </a:r>
            <a:r>
              <a:rPr lang="en-US" dirty="0" err="1" smtClean="0"/>
              <a:t>Vanmeter</a:t>
            </a:r>
            <a:endParaRPr lang="en-US" dirty="0"/>
          </a:p>
        </p:txBody>
      </p:sp>
      <p:sp>
        <p:nvSpPr>
          <p:cNvPr id="3" name="Content Placeholder 2"/>
          <p:cNvSpPr>
            <a:spLocks noGrp="1"/>
          </p:cNvSpPr>
          <p:nvPr>
            <p:ph sz="half" idx="1"/>
          </p:nvPr>
        </p:nvSpPr>
        <p:spPr/>
        <p:txBody>
          <a:bodyPr/>
          <a:lstStyle/>
          <a:p>
            <a:r>
              <a:rPr lang="en-US" dirty="0" smtClean="0"/>
              <a:t>Cast sued </a:t>
            </a:r>
            <a:r>
              <a:rPr lang="en-US" dirty="0" err="1" smtClean="0"/>
              <a:t>Vanmeter</a:t>
            </a:r>
            <a:r>
              <a:rPr lang="en-US" dirty="0" smtClean="0"/>
              <a:t> in an action of debt. </a:t>
            </a:r>
            <a:r>
              <a:rPr lang="en-US" dirty="0" err="1" smtClean="0"/>
              <a:t>Vanmeter</a:t>
            </a:r>
            <a:r>
              <a:rPr lang="en-US" dirty="0" smtClean="0"/>
              <a:t> retained Lincoln but defaulted, and the court awarded Cast $891.10.</a:t>
            </a:r>
          </a:p>
          <a:p>
            <a:r>
              <a:rPr lang="en-US" dirty="0" smtClean="0"/>
              <a:t> </a:t>
            </a:r>
            <a:r>
              <a:rPr lang="en-US" dirty="0" smtClean="0">
                <a:hlinkClick r:id="rId2"/>
              </a:rPr>
              <a:t>http://hdl.loc.gov/loc.rbc/lprbscsm.scsm139</a:t>
            </a:r>
            <a:r>
              <a:rPr lang="en-US" dirty="0" smtClean="0"/>
              <a:t> </a:t>
            </a:r>
            <a:endParaRPr lang="en-US" dirty="0"/>
          </a:p>
        </p:txBody>
      </p:sp>
      <p:pic>
        <p:nvPicPr>
          <p:cNvPr id="5" name="Content Placeholder 4" descr="lincoln law2.gif"/>
          <p:cNvPicPr>
            <a:picLocks noGrp="1" noChangeAspect="1"/>
          </p:cNvPicPr>
          <p:nvPr>
            <p:ph sz="half" idx="2"/>
          </p:nvPr>
        </p:nvPicPr>
        <p:blipFill>
          <a:blip r:embed="rId3" cstate="print"/>
          <a:stretch>
            <a:fillRect/>
          </a:stretch>
        </p:blipFill>
        <p:spPr>
          <a:xfrm>
            <a:off x="4495800" y="2057400"/>
            <a:ext cx="4250246" cy="3391154"/>
          </a:xfrm>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Law Office</a:t>
            </a:r>
            <a:endParaRPr lang="en-US" dirty="0"/>
          </a:p>
        </p:txBody>
      </p:sp>
      <p:pic>
        <p:nvPicPr>
          <p:cNvPr id="5" name="Content Placeholder 4" descr="lincoln law18.jpg"/>
          <p:cNvPicPr>
            <a:picLocks noGrp="1" noChangeAspect="1"/>
          </p:cNvPicPr>
          <p:nvPr>
            <p:ph sz="half" idx="1"/>
          </p:nvPr>
        </p:nvPicPr>
        <p:blipFill>
          <a:blip r:embed="rId2" cstate="print"/>
          <a:stretch>
            <a:fillRect/>
          </a:stretch>
        </p:blipFill>
        <p:spPr>
          <a:xfrm>
            <a:off x="381000" y="2133600"/>
            <a:ext cx="4164341" cy="3019148"/>
          </a:xfrm>
        </p:spPr>
      </p:pic>
      <p:sp>
        <p:nvSpPr>
          <p:cNvPr id="4" name="Content Placeholder 3"/>
          <p:cNvSpPr>
            <a:spLocks noGrp="1"/>
          </p:cNvSpPr>
          <p:nvPr>
            <p:ph sz="half" idx="2"/>
          </p:nvPr>
        </p:nvSpPr>
        <p:spPr/>
        <p:txBody>
          <a:bodyPr/>
          <a:lstStyle/>
          <a:p>
            <a:r>
              <a:rPr lang="en-US" dirty="0" smtClean="0"/>
              <a:t>An old grocery building and the Posey Building where Abraham Lincoln and Robert Ingersoll had law offices. </a:t>
            </a:r>
            <a:r>
              <a:rPr lang="en-US" dirty="0" err="1" smtClean="0"/>
              <a:t>Shawneetown</a:t>
            </a:r>
            <a:r>
              <a:rPr lang="en-US" dirty="0" smtClean="0"/>
              <a:t>, </a:t>
            </a:r>
            <a:r>
              <a:rPr lang="en-US" dirty="0" smtClean="0"/>
              <a:t>Illinois</a:t>
            </a:r>
          </a:p>
          <a:p>
            <a:r>
              <a:rPr lang="en-US" dirty="0" smtClean="0">
                <a:hlinkClick r:id="rId3"/>
              </a:rPr>
              <a:t>http://www.loc.gov/pictures/item/fsa1998022487/PP</a:t>
            </a:r>
            <a:r>
              <a:rPr lang="en-US" dirty="0" smtClean="0">
                <a:hlinkClick r:id="rId3"/>
              </a:rPr>
              <a:t>/</a:t>
            </a:r>
            <a:r>
              <a:rPr lang="en-US" dirty="0" smtClean="0"/>
              <a:t> </a:t>
            </a:r>
            <a:endParaRPr lang="en-US" dirty="0"/>
          </a:p>
        </p:txBody>
      </p:sp>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Allen vs. IL Central Railroad</a:t>
            </a:r>
            <a:endParaRPr lang="en-US" dirty="0"/>
          </a:p>
        </p:txBody>
      </p:sp>
      <p:pic>
        <p:nvPicPr>
          <p:cNvPr id="5" name="Content Placeholder 4" descr="lincoln law3.gif"/>
          <p:cNvPicPr>
            <a:picLocks noGrp="1" noChangeAspect="1"/>
          </p:cNvPicPr>
          <p:nvPr>
            <p:ph sz="half" idx="1"/>
          </p:nvPr>
        </p:nvPicPr>
        <p:blipFill>
          <a:blip r:embed="rId2" cstate="print"/>
          <a:stretch>
            <a:fillRect/>
          </a:stretch>
        </p:blipFill>
        <p:spPr>
          <a:xfrm>
            <a:off x="457200" y="2133600"/>
            <a:ext cx="4059238" cy="3059727"/>
          </a:xfrm>
        </p:spPr>
      </p:pic>
      <p:sp>
        <p:nvSpPr>
          <p:cNvPr id="4" name="Content Placeholder 3"/>
          <p:cNvSpPr>
            <a:spLocks noGrp="1"/>
          </p:cNvSpPr>
          <p:nvPr>
            <p:ph sz="half" idx="2"/>
          </p:nvPr>
        </p:nvSpPr>
        <p:spPr/>
        <p:txBody>
          <a:bodyPr>
            <a:normAutofit lnSpcReduction="10000"/>
          </a:bodyPr>
          <a:lstStyle/>
          <a:p>
            <a:r>
              <a:rPr lang="en-US" dirty="0" smtClean="0"/>
              <a:t>Allen sued the Illinois Central Railroad and requested $300 in damages. The railroad retained Lincoln, who demurred to Allen's declaration. The court sustained the demurrer and dismissed the case</a:t>
            </a:r>
            <a:r>
              <a:rPr lang="en-US" dirty="0" smtClean="0"/>
              <a:t>.</a:t>
            </a:r>
          </a:p>
          <a:p>
            <a:endParaRPr lang="en-US" dirty="0" smtClean="0"/>
          </a:p>
          <a:p>
            <a:pPr>
              <a:buNone/>
            </a:pPr>
            <a:r>
              <a:rPr lang="en-US" u="sng" dirty="0" smtClean="0">
                <a:hlinkClick r:id="rId3"/>
              </a:rPr>
              <a:t>http://hdl.loc.gov/loc.rbc/lprbscsm.scsm1495</a:t>
            </a:r>
            <a:endParaRPr lang="en-US"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Knight vs. Carter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Knight retained Lincoln and sued the heirs of Washington Carter to settle a partnership. Carter and Knight had been partners in selling land and livestock and in farming. The court appointed three commissioners to partition the estate's 615 acres. The commissioners assigned dower to Carter's widow, Susan Boardman; gave Knight one-half of the land; and partitioned the remaining land in equal shares for Carter's three minor heirs. </a:t>
            </a:r>
            <a:endParaRPr lang="en-US" dirty="0" smtClean="0"/>
          </a:p>
          <a:p>
            <a:r>
              <a:rPr lang="en-US" u="sng" dirty="0" smtClean="0">
                <a:hlinkClick r:id="rId2"/>
              </a:rPr>
              <a:t>http://hdl.loc.gov/loc.rbc/lprbscsm.scsm1559</a:t>
            </a:r>
            <a:endParaRPr lang="en-US" dirty="0"/>
          </a:p>
        </p:txBody>
      </p:sp>
      <p:pic>
        <p:nvPicPr>
          <p:cNvPr id="5" name="Content Placeholder 4" descr="lincoln law5.gif"/>
          <p:cNvPicPr>
            <a:picLocks noGrp="1" noChangeAspect="1"/>
          </p:cNvPicPr>
          <p:nvPr>
            <p:ph sz="half" idx="2"/>
          </p:nvPr>
        </p:nvPicPr>
        <p:blipFill>
          <a:blip r:embed="rId3" cstate="print"/>
          <a:stretch>
            <a:fillRect/>
          </a:stretch>
        </p:blipFill>
        <p:spPr>
          <a:xfrm>
            <a:off x="5196609" y="1524000"/>
            <a:ext cx="2962419" cy="4572000"/>
          </a:xfrm>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Lincoln House </a:t>
            </a:r>
            <a:r>
              <a:rPr lang="en-US" dirty="0" smtClean="0"/>
              <a:t>Today</a:t>
            </a:r>
            <a:br>
              <a:rPr lang="en-US" dirty="0" smtClean="0"/>
            </a:br>
            <a:r>
              <a:rPr lang="en-US" sz="2700" dirty="0" smtClean="0">
                <a:hlinkClick r:id="rId2"/>
              </a:rPr>
              <a:t>http://</a:t>
            </a:r>
            <a:r>
              <a:rPr lang="en-US" sz="2700" dirty="0" smtClean="0">
                <a:hlinkClick r:id="rId2"/>
              </a:rPr>
              <a:t>showcase.netins.net/web/creative/lincoln/sites/home.htm</a:t>
            </a:r>
            <a:r>
              <a:rPr lang="en-US" dirty="0" smtClean="0"/>
              <a:t> </a:t>
            </a:r>
            <a:endParaRPr lang="en-US" dirty="0"/>
          </a:p>
        </p:txBody>
      </p:sp>
      <p:pic>
        <p:nvPicPr>
          <p:cNvPr id="5" name="Content Placeholder 4" descr="home.jpg"/>
          <p:cNvPicPr>
            <a:picLocks noGrp="1" noChangeAspect="1"/>
          </p:cNvPicPr>
          <p:nvPr>
            <p:ph idx="1"/>
          </p:nvPr>
        </p:nvPicPr>
        <p:blipFill>
          <a:blip r:embed="rId3" cstate="print"/>
          <a:stretch>
            <a:fillRect/>
          </a:stretch>
        </p:blipFill>
        <p:spPr>
          <a:xfrm>
            <a:off x="1447800" y="1600200"/>
            <a:ext cx="5867400" cy="46901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TotalTime>
  <Words>563</Words>
  <Application>Microsoft Office PowerPoint</Application>
  <PresentationFormat>On-screen Show (4:3)</PresentationFormat>
  <Paragraphs>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Lincoln as a Lawyer</vt:lpstr>
      <vt:lpstr>Yount vs. Illinois</vt:lpstr>
      <vt:lpstr>Coles County Courthouse</vt:lpstr>
      <vt:lpstr>Lincoln’s House</vt:lpstr>
      <vt:lpstr>Cast vs. Vanmeter</vt:lpstr>
      <vt:lpstr>Law Office</vt:lpstr>
      <vt:lpstr>Allen vs. IL Central Railroad</vt:lpstr>
      <vt:lpstr>Knight vs. Carter</vt:lpstr>
      <vt:lpstr>Lincoln House Today http://showcase.netins.net/web/creative/lincoln/sites/home.htm </vt:lpstr>
      <vt:lpstr>Freer vs. Ashby</vt:lpstr>
      <vt:lpstr>Fullenwider vs. Shelton &amp; Tharp</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as a Lawyer</dc:title>
  <dc:creator>Windows User</dc:creator>
  <cp:lastModifiedBy>Windows User</cp:lastModifiedBy>
  <cp:revision>29</cp:revision>
  <dcterms:created xsi:type="dcterms:W3CDTF">2012-11-19T14:56:04Z</dcterms:created>
  <dcterms:modified xsi:type="dcterms:W3CDTF">2012-11-27T15:11:27Z</dcterms:modified>
</cp:coreProperties>
</file>