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5" r:id="rId7"/>
    <p:sldId id="276" r:id="rId8"/>
    <p:sldId id="261" r:id="rId9"/>
    <p:sldId id="262" r:id="rId10"/>
    <p:sldId id="263" r:id="rId11"/>
    <p:sldId id="264" r:id="rId12"/>
    <p:sldId id="265" r:id="rId13"/>
    <p:sldId id="266" r:id="rId14"/>
    <p:sldId id="268" r:id="rId15"/>
    <p:sldId id="267" r:id="rId16"/>
    <p:sldId id="269" r:id="rId17"/>
    <p:sldId id="271" r:id="rId18"/>
    <p:sldId id="270" r:id="rId19"/>
    <p:sldId id="272" r:id="rId20"/>
    <p:sldId id="273" r:id="rId21"/>
    <p:sldId id="274"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16" name="Slide Number Placeholder 15"/>
          <p:cNvSpPr>
            <a:spLocks noGrp="1"/>
          </p:cNvSpPr>
          <p:nvPr>
            <p:ph type="sldNum" sz="quarter" idx="11"/>
          </p:nvPr>
        </p:nvSpPr>
        <p:spPr/>
        <p:txBody>
          <a:bodyPr/>
          <a:lstStyle/>
          <a:p>
            <a:fld id="{9DFE60E9-7926-4BEC-801A-692788EE250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E60E9-7926-4BEC-801A-692788EE25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E60E9-7926-4BEC-801A-692788EE25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622F9F6-262C-468C-B7BC-D1AA486FED04}" type="datetimeFigureOut">
              <a:rPr lang="en-US" smtClean="0"/>
              <a:pPr/>
              <a:t>11/20/2012</a:t>
            </a:fld>
            <a:endParaRPr lang="en-US"/>
          </a:p>
        </p:txBody>
      </p:sp>
      <p:sp>
        <p:nvSpPr>
          <p:cNvPr id="15" name="Slide Number Placeholder 14"/>
          <p:cNvSpPr>
            <a:spLocks noGrp="1"/>
          </p:cNvSpPr>
          <p:nvPr>
            <p:ph type="sldNum" sz="quarter" idx="15"/>
          </p:nvPr>
        </p:nvSpPr>
        <p:spPr/>
        <p:txBody>
          <a:bodyPr/>
          <a:lstStyle>
            <a:lvl1pPr algn="ctr">
              <a:defRPr/>
            </a:lvl1pPr>
          </a:lstStyle>
          <a:p>
            <a:fld id="{9DFE60E9-7926-4BEC-801A-692788EE250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E60E9-7926-4BEC-801A-692788EE250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E60E9-7926-4BEC-801A-692788EE250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FE60E9-7926-4BEC-801A-692788EE250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E60E9-7926-4BEC-801A-692788EE250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E60E9-7926-4BEC-801A-692788EE25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622F9F6-262C-468C-B7BC-D1AA486FED04}" type="datetimeFigureOut">
              <a:rPr lang="en-US" smtClean="0"/>
              <a:pPr/>
              <a:t>11/20/2012</a:t>
            </a:fld>
            <a:endParaRPr lang="en-US"/>
          </a:p>
        </p:txBody>
      </p:sp>
      <p:sp>
        <p:nvSpPr>
          <p:cNvPr id="9" name="Slide Number Placeholder 8"/>
          <p:cNvSpPr>
            <a:spLocks noGrp="1"/>
          </p:cNvSpPr>
          <p:nvPr>
            <p:ph type="sldNum" sz="quarter" idx="15"/>
          </p:nvPr>
        </p:nvSpPr>
        <p:spPr/>
        <p:txBody>
          <a:bodyPr/>
          <a:lstStyle/>
          <a:p>
            <a:fld id="{9DFE60E9-7926-4BEC-801A-692788EE250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622F9F6-262C-468C-B7BC-D1AA486FED04}" type="datetimeFigureOut">
              <a:rPr lang="en-US" smtClean="0"/>
              <a:pPr/>
              <a:t>11/20/2012</a:t>
            </a:fld>
            <a:endParaRPr lang="en-US"/>
          </a:p>
        </p:txBody>
      </p:sp>
      <p:sp>
        <p:nvSpPr>
          <p:cNvPr id="9" name="Slide Number Placeholder 8"/>
          <p:cNvSpPr>
            <a:spLocks noGrp="1"/>
          </p:cNvSpPr>
          <p:nvPr>
            <p:ph type="sldNum" sz="quarter" idx="11"/>
          </p:nvPr>
        </p:nvSpPr>
        <p:spPr/>
        <p:txBody>
          <a:bodyPr/>
          <a:lstStyle/>
          <a:p>
            <a:fld id="{9DFE60E9-7926-4BEC-801A-692788EE250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622F9F6-262C-468C-B7BC-D1AA486FED04}" type="datetimeFigureOut">
              <a:rPr lang="en-US" smtClean="0"/>
              <a:pPr/>
              <a:t>11/20/2012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FE60E9-7926-4BEC-801A-692788EE250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hdl.loc.gov/loc.rbc/lprbscsm.scsm147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memory.loc.gov/service/rbc/lprbscsm/scsm0361/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036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memory.loc.gov/service/rbc/lprbscsm/scsm0862/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086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memory.loc.gov/service/rbc/lprbscsm/scsm0221/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022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hdl.loc.gov/loc.pnp/cph.3a18603"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hdl.loc.gov/loc.pnp/cph.3g02439"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hdl.loc.gov/loc.pnp/hhh.il0570/sheet.00001a" TargetMode="External"/><Relationship Id="rId2" Type="http://schemas.openxmlformats.org/officeDocument/2006/relationships/hyperlink" Target="http://hdl.loc.gov/loc.pnp/hhh.il0570/sheet.00003a" TargetMode="External"/><Relationship Id="rId1" Type="http://schemas.openxmlformats.org/officeDocument/2006/relationships/slideLayout" Target="../slideLayouts/slideLayout7.xml"/><Relationship Id="rId6" Type="http://schemas.openxmlformats.org/officeDocument/2006/relationships/hyperlink" Target="http://hdl.loc.gov/loc.pnp/hhh.il0570/sheet.00005a" TargetMode="External"/><Relationship Id="rId5" Type="http://schemas.openxmlformats.org/officeDocument/2006/relationships/hyperlink" Target="http://hdl.loc.gov/loc.pnp/hhh.il0570/sheet.00004a" TargetMode="External"/><Relationship Id="rId4" Type="http://schemas.openxmlformats.org/officeDocument/2006/relationships/hyperlink" Target="http://hdl.loc.gov/loc.pnp/hhh.il0570/sheet.00002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hdl.loc.gov/loc.pnp/hhh.il0202/photos.064076p"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525/001r.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hdl.loc.gov/loc.pnp/ppmsca.19197"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hdl.loc.gov/loc.rbc/lprbscsm.scsm152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hdl.loc.gov/loc.rbc/lprbscsm.scsm146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memory.loc.gov/service/rbc/lprbscsm/scsm1442/001r.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hdl.loc.gov/loc.rbc/lprbscsm.scsm144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hdl.loc.gov/loc.pnp/ppmsca.23724"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memory.loc.gov/service/rbc/lprbscsm/scsm1473/001r.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Kyle Look</a:t>
            </a:r>
            <a:endParaRPr lang="en-US" dirty="0"/>
          </a:p>
        </p:txBody>
      </p:sp>
      <p:sp>
        <p:nvSpPr>
          <p:cNvPr id="2" name="Title 1"/>
          <p:cNvSpPr>
            <a:spLocks noGrp="1"/>
          </p:cNvSpPr>
          <p:nvPr>
            <p:ph type="ctrTitle"/>
          </p:nvPr>
        </p:nvSpPr>
        <p:spPr/>
        <p:txBody>
          <a:bodyPr/>
          <a:lstStyle/>
          <a:p>
            <a:r>
              <a:rPr lang="en-US" dirty="0" smtClean="0"/>
              <a:t>Abraham Lincoln as Lawyer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609600"/>
            <a:ext cx="7162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Autograph document. Lawyer </a:t>
            </a:r>
            <a:r>
              <a:rPr kumimoji="0" lang="en-US" sz="14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Lincoln</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issues a receipt for "fifty dollars, in full of my fee, both in Circuit and Supreme Court, in the case with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Overhold</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&amp;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Squier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Summary: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Overholt</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Squier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contracted with three judges from Christian County, Illinois, to construct a </a:t>
            </a:r>
            <a:r>
              <a:rPr kumimoji="0" lang="en-US" sz="14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courthouse</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The $15,000 contract was to be paid in installments upon completion of specific projects.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Overholt</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completed the foundation, but Judge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Vandeveer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refused to pay because the job failed to meet agreed specifications.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Overholt</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Squier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halted construction and sued in the Christian County Circuit Court to recover the anticipated profits. The court granted a change of venue to the Macon County Circuit Court. The jury found for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Overholt</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Squier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awarded $657.87. The Christian County officials, who had retained </a:t>
            </a:r>
            <a:r>
              <a:rPr kumimoji="0" lang="en-US" sz="14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Lincoln</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appealed to the Illinois Supreme Court, which reversed and remanded the appeal. The court ruled that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Overholt</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Squier</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could not sue for anticipated profits unless they were prevented from completing construction, which did not happen. </a:t>
            </a:r>
            <a:r>
              <a:rPr kumimoji="0" lang="en-US" sz="14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Lincoln</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received a $50 fee for his work in the trial and the appeal.</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5"/>
          <p:cNvSpPr/>
          <p:nvPr/>
        </p:nvSpPr>
        <p:spPr>
          <a:xfrm>
            <a:off x="533400" y="4648201"/>
            <a:ext cx="4572000" cy="1005403"/>
          </a:xfrm>
          <a:prstGeom prst="rect">
            <a:avLst/>
          </a:prstGeom>
        </p:spPr>
        <p:txBody>
          <a:bodyPr wrap="square">
            <a:spAutoFit/>
          </a:bodyPr>
          <a:lstStyle/>
          <a:p>
            <a:pPr lvl="1" fontAlgn="base">
              <a:spcBef>
                <a:spcPct val="0"/>
              </a:spcBef>
              <a:spcAft>
                <a:spcPct val="0"/>
              </a:spcAft>
            </a:pPr>
            <a:r>
              <a:rPr kumimoji="0" lang="es-ES" sz="1400" b="1" i="0" u="none" strike="noStrike" cap="none" normalizeH="0" baseline="0" dirty="0" smtClean="0">
                <a:ln>
                  <a:noFill/>
                </a:ln>
                <a:solidFill>
                  <a:schemeClr val="bg1"/>
                </a:solidFill>
                <a:effectLst/>
                <a:latin typeface="Georgia" pitchFamily="18" charset="0"/>
                <a:cs typeface="Arial" pitchFamily="34" charset="0"/>
              </a:rPr>
              <a:t>Digital ID</a:t>
            </a:r>
          </a:p>
          <a:p>
            <a:pPr lvl="0" fontAlgn="base">
              <a:spcBef>
                <a:spcPct val="0"/>
              </a:spcBef>
              <a:spcAft>
                <a:spcPts val="375"/>
              </a:spcAft>
            </a:pPr>
            <a:r>
              <a:rPr kumimoji="0" lang="es-ES" sz="1400" b="0" i="0" u="none" strike="noStrike" cap="none" normalizeH="0" baseline="0" dirty="0" err="1" smtClean="0">
                <a:ln>
                  <a:noFill/>
                </a:ln>
                <a:solidFill>
                  <a:schemeClr val="bg1"/>
                </a:solidFill>
                <a:effectLst/>
                <a:latin typeface="Verdana" pitchFamily="34" charset="0"/>
                <a:cs typeface="Arial" pitchFamily="34" charset="0"/>
              </a:rPr>
              <a:t>lprbscsm</a:t>
            </a:r>
            <a:r>
              <a:rPr kumimoji="0" lang="es-ES" sz="1400" b="0" i="0" u="none" strike="noStrike" cap="none" normalizeH="0" baseline="0" dirty="0" smtClean="0">
                <a:ln>
                  <a:noFill/>
                </a:ln>
                <a:solidFill>
                  <a:schemeClr val="bg1"/>
                </a:solidFill>
                <a:effectLst/>
                <a:latin typeface="Verdana" pitchFamily="34" charset="0"/>
                <a:cs typeface="Arial" pitchFamily="34" charset="0"/>
              </a:rPr>
              <a:t> scsm1473</a:t>
            </a:r>
            <a:br>
              <a:rPr kumimoji="0" lang="es-ES" sz="1400" b="0" i="0" u="none" strike="noStrike" cap="none" normalizeH="0" baseline="0" dirty="0" smtClean="0">
                <a:ln>
                  <a:noFill/>
                </a:ln>
                <a:solidFill>
                  <a:schemeClr val="bg1"/>
                </a:solidFill>
                <a:effectLst/>
                <a:latin typeface="Verdana" pitchFamily="34" charset="0"/>
                <a:cs typeface="Arial" pitchFamily="34" charset="0"/>
              </a:rPr>
            </a:br>
            <a:r>
              <a:rPr kumimoji="0" lang="es-ES" sz="1400" b="0" i="0" u="none" strike="noStrike" cap="none" normalizeH="0" baseline="0" dirty="0" smtClean="0">
                <a:ln>
                  <a:noFill/>
                </a:ln>
                <a:solidFill>
                  <a:schemeClr val="bg1"/>
                </a:solidFill>
                <a:effectLst/>
                <a:latin typeface="Verdana" pitchFamily="34" charset="0"/>
                <a:cs typeface="Arial" pitchFamily="34" charset="0"/>
                <a:hlinkClick r:id="rId2"/>
              </a:rPr>
              <a:t>http://hdl.loc.gov/loc.rbc/lprbscsm.scsm1473</a:t>
            </a:r>
            <a:endParaRPr kumimoji="0" lang="es-ES" sz="1400" b="0" i="0" u="none" strike="noStrike" cap="none" normalizeH="0" baseline="0" dirty="0" smtClean="0">
              <a:ln>
                <a:noFill/>
              </a:ln>
              <a:solidFill>
                <a:schemeClr val="bg1"/>
              </a:solidFill>
              <a:effectLst/>
              <a:latin typeface="Verdana" pitchFamily="34" charset="0"/>
              <a:cs typeface="Arial" pitchFamily="34" charset="0"/>
            </a:endParaRPr>
          </a:p>
          <a:p>
            <a:pPr lvl="0" fontAlgn="base">
              <a:spcBef>
                <a:spcPct val="0"/>
              </a:spcBef>
              <a:spcAft>
                <a:spcPts val="375"/>
              </a:spcAft>
            </a:pPr>
            <a:endParaRPr kumimoji="0" lang="es-ES" sz="1400" b="0" i="0" u="none" strike="noStrike" cap="none" normalizeH="0" baseline="0" dirty="0" smtClean="0">
              <a:ln>
                <a:noFill/>
              </a:ln>
              <a:solidFill>
                <a:schemeClr val="bg1"/>
              </a:solidFill>
              <a:effectLst/>
              <a:latin typeface="Verdana"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 of 1, Lincoln's invitation to Peoria. [Facsimile.]">
            <a:hlinkClick r:id="rId2"/>
          </p:cNvPr>
          <p:cNvPicPr/>
          <p:nvPr/>
        </p:nvPicPr>
        <p:blipFill>
          <a:blip r:embed="rId3" cstate="print"/>
          <a:srcRect/>
          <a:stretch>
            <a:fillRect/>
          </a:stretch>
        </p:blipFill>
        <p:spPr bwMode="auto">
          <a:xfrm>
            <a:off x="304800" y="152400"/>
            <a:ext cx="4876800" cy="6400800"/>
          </a:xfrm>
          <a:prstGeom prst="rect">
            <a:avLst/>
          </a:prstGeom>
          <a:noFill/>
          <a:ln w="9525">
            <a:noFill/>
            <a:miter lim="800000"/>
            <a:headEnd/>
            <a:tailEnd/>
          </a:ln>
        </p:spPr>
      </p:pic>
      <p:sp>
        <p:nvSpPr>
          <p:cNvPr id="5" name="Rectangle 4"/>
          <p:cNvSpPr/>
          <p:nvPr/>
        </p:nvSpPr>
        <p:spPr>
          <a:xfrm>
            <a:off x="5410200" y="838200"/>
            <a:ext cx="3276600" cy="830997"/>
          </a:xfrm>
          <a:prstGeom prst="rect">
            <a:avLst/>
          </a:prstGeom>
        </p:spPr>
        <p:txBody>
          <a:bodyPr wrap="square">
            <a:spAutoFit/>
          </a:bodyPr>
          <a:lstStyle/>
          <a:p>
            <a:r>
              <a:rPr lang="en-US" sz="1600" dirty="0">
                <a:solidFill>
                  <a:schemeClr val="bg1"/>
                </a:solidFill>
              </a:rPr>
              <a:t>Facsimile of letter sent by </a:t>
            </a:r>
            <a:r>
              <a:rPr lang="en-US" sz="1600" dirty="0" err="1">
                <a:solidFill>
                  <a:schemeClr val="bg1"/>
                </a:solidFill>
              </a:rPr>
              <a:t>Peorians</a:t>
            </a:r>
            <a:r>
              <a:rPr lang="en-US" sz="1600" dirty="0">
                <a:solidFill>
                  <a:schemeClr val="bg1"/>
                </a:solidFill>
              </a:rPr>
              <a:t> in 1854 asking Lincoln to come here to reply to Douglas's speech.</a:t>
            </a:r>
          </a:p>
        </p:txBody>
      </p:sp>
      <p:sp>
        <p:nvSpPr>
          <p:cNvPr id="1025" name="Rectangle 1"/>
          <p:cNvSpPr>
            <a:spLocks noChangeArrowheads="1"/>
          </p:cNvSpPr>
          <p:nvPr/>
        </p:nvSpPr>
        <p:spPr bwMode="auto">
          <a:xfrm>
            <a:off x="5181600" y="1873478"/>
            <a:ext cx="39624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Digital ID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lprbscsm</a:t>
            </a:r>
            <a: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scsm0361</a:t>
            </a:r>
            <a:r>
              <a:rPr kumimoji="0" lang="es-ES" sz="14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s-ES" sz="14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s-ES" sz="14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hlinkClick r:id="rId4"/>
              </a:rPr>
              <a:t>http://hdl.loc.gov/loc.rbc/lprbscsm.scsm0361</a:t>
            </a:r>
            <a:endParaRPr lang="es-ES" sz="1400" dirty="0">
              <a:solidFill>
                <a:srgbClr val="666666"/>
              </a:solidFill>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1 of 2, Letter to C. H. Ray from Abraham Lincoln, November">
            <a:hlinkClick r:id="rId2"/>
          </p:cNvPr>
          <p:cNvPicPr/>
          <p:nvPr/>
        </p:nvPicPr>
        <p:blipFill>
          <a:blip r:embed="rId3" cstate="print"/>
          <a:srcRect/>
          <a:stretch>
            <a:fillRect/>
          </a:stretch>
        </p:blipFill>
        <p:spPr bwMode="auto">
          <a:xfrm>
            <a:off x="304800" y="152400"/>
            <a:ext cx="5638800" cy="6515100"/>
          </a:xfrm>
          <a:prstGeom prst="rect">
            <a:avLst/>
          </a:prstGeom>
          <a:noFill/>
          <a:ln w="9525">
            <a:noFill/>
            <a:miter lim="800000"/>
            <a:headEnd/>
            <a:tailEnd/>
          </a:ln>
        </p:spPr>
      </p:pic>
      <p:sp>
        <p:nvSpPr>
          <p:cNvPr id="23553" name="Rectangle 1"/>
          <p:cNvSpPr>
            <a:spLocks noChangeArrowheads="1"/>
          </p:cNvSpPr>
          <p:nvPr/>
        </p:nvSpPr>
        <p:spPr bwMode="auto">
          <a:xfrm>
            <a:off x="5943600" y="533400"/>
            <a:ext cx="3200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rPr>
              <a:t>Letter to C. H. Ray from Abraham Lincoln, November 20, 1858. </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Requests newspaper reports of the debates with Douglas.</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23554" name="Rectangle 2"/>
          <p:cNvSpPr>
            <a:spLocks noChangeArrowheads="1"/>
          </p:cNvSpPr>
          <p:nvPr/>
        </p:nvSpPr>
        <p:spPr bwMode="auto">
          <a:xfrm>
            <a:off x="6019800" y="1990265"/>
            <a:ext cx="3124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Digital ID</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lprbscsm</a:t>
            </a:r>
            <a: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scsm0862</a:t>
            </a:r>
            <a:b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br>
            <a: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hlinkClick r:id="rId4"/>
              </a:rPr>
              <a:t>http://hdl.loc.gov/loc.rbc/lprbscsm.scsm0862</a:t>
            </a:r>
            <a:endParaRPr lang="es-ES" sz="1400" dirty="0">
              <a:solidFill>
                <a:schemeClr val="bg1"/>
              </a:solidFill>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1 of 4, Daily Register, Vol. I, Springfield, [newspaper]. ">
            <a:hlinkClick r:id="rId2"/>
          </p:cNvPr>
          <p:cNvPicPr/>
          <p:nvPr/>
        </p:nvPicPr>
        <p:blipFill>
          <a:blip r:embed="rId3" cstate="print"/>
          <a:srcRect/>
          <a:stretch>
            <a:fillRect/>
          </a:stretch>
        </p:blipFill>
        <p:spPr bwMode="auto">
          <a:xfrm>
            <a:off x="152400" y="152400"/>
            <a:ext cx="4495800" cy="6477000"/>
          </a:xfrm>
          <a:prstGeom prst="rect">
            <a:avLst/>
          </a:prstGeom>
          <a:noFill/>
          <a:ln w="9525">
            <a:noFill/>
            <a:miter lim="800000"/>
            <a:headEnd/>
            <a:tailEnd/>
          </a:ln>
        </p:spPr>
      </p:pic>
      <p:sp>
        <p:nvSpPr>
          <p:cNvPr id="3" name="Rectangle 2"/>
          <p:cNvSpPr/>
          <p:nvPr/>
        </p:nvSpPr>
        <p:spPr>
          <a:xfrm>
            <a:off x="4800600" y="533400"/>
            <a:ext cx="4074513" cy="338554"/>
          </a:xfrm>
          <a:prstGeom prst="rect">
            <a:avLst/>
          </a:prstGeom>
        </p:spPr>
        <p:txBody>
          <a:bodyPr wrap="none">
            <a:spAutoFit/>
          </a:bodyPr>
          <a:lstStyle/>
          <a:p>
            <a:r>
              <a:rPr lang="en-US" sz="1600" dirty="0">
                <a:solidFill>
                  <a:schemeClr val="bg1"/>
                </a:solidFill>
              </a:rPr>
              <a:t>Lincoln cited as reference by law firm, p. [4].</a:t>
            </a:r>
          </a:p>
        </p:txBody>
      </p:sp>
      <p:sp>
        <p:nvSpPr>
          <p:cNvPr id="22529" name="Rectangle 1"/>
          <p:cNvSpPr>
            <a:spLocks noChangeArrowheads="1"/>
          </p:cNvSpPr>
          <p:nvPr/>
        </p:nvSpPr>
        <p:spPr bwMode="auto">
          <a:xfrm>
            <a:off x="4953000" y="1587043"/>
            <a:ext cx="32766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Digital ID</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lprbscsm</a:t>
            </a:r>
            <a: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scsm0221</a:t>
            </a:r>
            <a:b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br>
            <a:r>
              <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hlinkClick r:id="rId4"/>
              </a:rPr>
              <a:t>http://hdl.loc.gov/loc.rbc/lprbscsm.scsm0221</a:t>
            </a:r>
            <a:endPar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while a traveling lawyer, taken in Danville, Illinois"/>
          <p:cNvPicPr/>
          <p:nvPr/>
        </p:nvPicPr>
        <p:blipFill>
          <a:blip r:embed="rId2" cstate="print"/>
          <a:srcRect/>
          <a:stretch>
            <a:fillRect/>
          </a:stretch>
        </p:blipFill>
        <p:spPr bwMode="auto">
          <a:xfrm>
            <a:off x="381000" y="228600"/>
            <a:ext cx="4619625" cy="6096000"/>
          </a:xfrm>
          <a:prstGeom prst="rect">
            <a:avLst/>
          </a:prstGeom>
          <a:noFill/>
          <a:ln w="9525">
            <a:noFill/>
            <a:miter lim="800000"/>
            <a:headEnd/>
            <a:tailEnd/>
          </a:ln>
        </p:spPr>
      </p:pic>
      <p:sp>
        <p:nvSpPr>
          <p:cNvPr id="3" name="Rectangle 2"/>
          <p:cNvSpPr/>
          <p:nvPr/>
        </p:nvSpPr>
        <p:spPr>
          <a:xfrm>
            <a:off x="5029200" y="533400"/>
            <a:ext cx="3657600" cy="584775"/>
          </a:xfrm>
          <a:prstGeom prst="rect">
            <a:avLst/>
          </a:prstGeom>
        </p:spPr>
        <p:txBody>
          <a:bodyPr wrap="square">
            <a:spAutoFit/>
          </a:bodyPr>
          <a:lstStyle/>
          <a:p>
            <a:r>
              <a:rPr lang="en-US" sz="1600" dirty="0">
                <a:solidFill>
                  <a:schemeClr val="bg1"/>
                </a:solidFill>
              </a:rPr>
              <a:t>Abraham Lincoln while a traveling lawyer, taken in Danville, Illinois</a:t>
            </a:r>
          </a:p>
        </p:txBody>
      </p:sp>
      <p:sp>
        <p:nvSpPr>
          <p:cNvPr id="4" name="Rectangle 3"/>
          <p:cNvSpPr/>
          <p:nvPr/>
        </p:nvSpPr>
        <p:spPr>
          <a:xfrm>
            <a:off x="5029200" y="1219200"/>
            <a:ext cx="3962400" cy="830997"/>
          </a:xfrm>
          <a:prstGeom prst="rect">
            <a:avLst/>
          </a:prstGeom>
        </p:spPr>
        <p:txBody>
          <a:bodyPr wrap="square">
            <a:spAutoFit/>
          </a:bodyPr>
          <a:lstStyle/>
          <a:p>
            <a:r>
              <a:rPr lang="en-US" sz="1600" dirty="0">
                <a:solidFill>
                  <a:schemeClr val="bg1"/>
                </a:solidFill>
              </a:rPr>
              <a:t>digital file from </a:t>
            </a:r>
            <a:r>
              <a:rPr lang="en-US" sz="1600" dirty="0" err="1">
                <a:solidFill>
                  <a:schemeClr val="bg1"/>
                </a:solidFill>
              </a:rPr>
              <a:t>b&amp;w</a:t>
            </a:r>
            <a:r>
              <a:rPr lang="en-US" sz="1600" dirty="0">
                <a:solidFill>
                  <a:schemeClr val="bg1"/>
                </a:solidFill>
              </a:rPr>
              <a:t> film copy neg.</a:t>
            </a:r>
            <a:br>
              <a:rPr lang="en-US" sz="1600" dirty="0">
                <a:solidFill>
                  <a:schemeClr val="bg1"/>
                </a:solidFill>
              </a:rPr>
            </a:br>
            <a:r>
              <a:rPr lang="en-US" sz="1600" dirty="0">
                <a:solidFill>
                  <a:schemeClr val="bg1"/>
                </a:solidFill>
                <a:hlinkClick r:id="rId3"/>
              </a:rPr>
              <a:t>http://</a:t>
            </a:r>
            <a:r>
              <a:rPr lang="en-US" sz="1600" dirty="0" smtClean="0">
                <a:solidFill>
                  <a:schemeClr val="bg1"/>
                </a:solidFill>
                <a:hlinkClick r:id="rId3"/>
              </a:rPr>
              <a:t>hdl.loc.gov/loc.pnp/cph.3a18603</a:t>
            </a:r>
            <a:endParaRPr lang="en-US" sz="1600" dirty="0" smtClean="0">
              <a:solidFill>
                <a:schemeClr val="bg1"/>
              </a:solidFill>
            </a:endParaRPr>
          </a:p>
          <a:p>
            <a:endParaRPr lang="en-US" sz="1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Congressman-elect from Illinois. Three-quarter length portrait, seated, facing front]"/>
          <p:cNvPicPr/>
          <p:nvPr/>
        </p:nvPicPr>
        <p:blipFill>
          <a:blip r:embed="rId2" cstate="print"/>
          <a:srcRect/>
          <a:stretch>
            <a:fillRect/>
          </a:stretch>
        </p:blipFill>
        <p:spPr bwMode="auto">
          <a:xfrm>
            <a:off x="152400" y="228600"/>
            <a:ext cx="4953000" cy="6096000"/>
          </a:xfrm>
          <a:prstGeom prst="rect">
            <a:avLst/>
          </a:prstGeom>
          <a:noFill/>
          <a:ln w="9525">
            <a:noFill/>
            <a:miter lim="800000"/>
            <a:headEnd/>
            <a:tailEnd/>
          </a:ln>
          <a:effectLst>
            <a:reflection blurRad="6350" stA="50000" endA="300" endPos="90000" dir="5400000" sy="-100000" algn="bl" rotWithShape="0"/>
            <a:softEdge rad="31750"/>
          </a:effectLst>
        </p:spPr>
      </p:pic>
      <p:sp>
        <p:nvSpPr>
          <p:cNvPr id="3" name="Rectangle 2"/>
          <p:cNvSpPr/>
          <p:nvPr/>
        </p:nvSpPr>
        <p:spPr>
          <a:xfrm>
            <a:off x="5029200" y="762000"/>
            <a:ext cx="3810000" cy="1323439"/>
          </a:xfrm>
          <a:prstGeom prst="rect">
            <a:avLst/>
          </a:prstGeom>
        </p:spPr>
        <p:txBody>
          <a:bodyPr wrap="square">
            <a:spAutoFit/>
          </a:bodyPr>
          <a:lstStyle/>
          <a:p>
            <a:r>
              <a:rPr lang="en-US" sz="1600" dirty="0" smtClean="0">
                <a:solidFill>
                  <a:schemeClr val="bg1"/>
                </a:solidFill>
              </a:rPr>
              <a:t>This daguerreotype is the earliest-known photograph of Abraham Lincoln, taken at age 37 when he was a frontier lawyer in Springfield and Congressman-elect from Illinois. (Source: </a:t>
            </a:r>
            <a:r>
              <a:rPr lang="en-US" sz="1600" dirty="0" err="1" smtClean="0">
                <a:solidFill>
                  <a:schemeClr val="bg1"/>
                </a:solidFill>
              </a:rPr>
              <a:t>Ostendorf</a:t>
            </a:r>
            <a:r>
              <a:rPr lang="en-US" sz="1600" dirty="0" smtClean="0">
                <a:solidFill>
                  <a:schemeClr val="bg1"/>
                </a:solidFill>
              </a:rPr>
              <a:t>, p. 4)</a:t>
            </a:r>
            <a:endParaRPr lang="en-US" sz="1600" dirty="0">
              <a:solidFill>
                <a:schemeClr val="bg1"/>
              </a:solidFill>
            </a:endParaRPr>
          </a:p>
        </p:txBody>
      </p:sp>
      <p:sp>
        <p:nvSpPr>
          <p:cNvPr id="4" name="Rectangle 3"/>
          <p:cNvSpPr/>
          <p:nvPr/>
        </p:nvSpPr>
        <p:spPr>
          <a:xfrm>
            <a:off x="5105400" y="3581400"/>
            <a:ext cx="3657600" cy="1077218"/>
          </a:xfrm>
          <a:prstGeom prst="rect">
            <a:avLst/>
          </a:prstGeom>
        </p:spPr>
        <p:txBody>
          <a:bodyPr wrap="square">
            <a:spAutoFit/>
          </a:bodyPr>
          <a:lstStyle/>
          <a:p>
            <a:r>
              <a:rPr lang="en-US" sz="1600" dirty="0" smtClean="0">
                <a:solidFill>
                  <a:schemeClr val="bg1"/>
                </a:solidFill>
              </a:rPr>
              <a:t>digital file from color film copy transparency post-1992</a:t>
            </a:r>
            <a:br>
              <a:rPr lang="en-US" sz="1600" dirty="0" smtClean="0">
                <a:solidFill>
                  <a:schemeClr val="bg1"/>
                </a:solidFill>
              </a:rPr>
            </a:br>
            <a:r>
              <a:rPr lang="en-US" sz="1600" dirty="0" smtClean="0">
                <a:solidFill>
                  <a:schemeClr val="bg1"/>
                </a:solidFill>
                <a:hlinkClick r:id="rId3"/>
              </a:rPr>
              <a:t>http://</a:t>
            </a:r>
            <a:r>
              <a:rPr lang="en-US" sz="1600" dirty="0" smtClean="0">
                <a:solidFill>
                  <a:schemeClr val="bg1"/>
                </a:solidFill>
                <a:hlinkClick r:id="rId3"/>
              </a:rPr>
              <a:t>hdl.loc.gov/loc.pnp/cph.3g02439</a:t>
            </a:r>
            <a:endParaRPr lang="en-US" sz="1600" dirty="0" smtClean="0">
              <a:solidFill>
                <a:schemeClr val="bg1"/>
              </a:solidFill>
            </a:endParaRPr>
          </a:p>
          <a:p>
            <a:endParaRPr lang="en-US" sz="1600" dirty="0" smtClean="0">
              <a:solidFill>
                <a:schemeClr val="bg1"/>
              </a:solidFill>
            </a:endParaRPr>
          </a:p>
        </p:txBody>
      </p:sp>
      <p:sp>
        <p:nvSpPr>
          <p:cNvPr id="5" name="Rectangle 4"/>
          <p:cNvSpPr/>
          <p:nvPr/>
        </p:nvSpPr>
        <p:spPr>
          <a:xfrm>
            <a:off x="5105400" y="2362200"/>
            <a:ext cx="3657600" cy="1077218"/>
          </a:xfrm>
          <a:prstGeom prst="rect">
            <a:avLst/>
          </a:prstGeom>
        </p:spPr>
        <p:txBody>
          <a:bodyPr wrap="square">
            <a:spAutoFit/>
          </a:bodyPr>
          <a:lstStyle/>
          <a:p>
            <a:r>
              <a:rPr lang="en-US" sz="1600" dirty="0" smtClean="0">
                <a:solidFill>
                  <a:schemeClr val="bg1"/>
                </a:solidFill>
              </a:rPr>
              <a:t>Creator(s): Shepherd, Nicholas H., photographer </a:t>
            </a:r>
          </a:p>
          <a:p>
            <a:r>
              <a:rPr lang="en-US" sz="1600" dirty="0" smtClean="0">
                <a:solidFill>
                  <a:schemeClr val="bg1"/>
                </a:solidFill>
              </a:rPr>
              <a:t>Date Created/Published: [Springfield, Ill., 1846 or 1847]</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HABS ILL,84-SPRIF,2F- (sheet 3 of 5) - Lincoln Home Site, Shutt House, Edwards &amp; Eighth Streets, Springfield, Sangamon County, IL"/>
          <p:cNvPicPr/>
          <p:nvPr/>
        </p:nvPicPr>
        <p:blipFill>
          <a:blip r:embed="rId2" cstate="print"/>
          <a:srcRect/>
          <a:stretch>
            <a:fillRect/>
          </a:stretch>
        </p:blipFill>
        <p:spPr bwMode="auto">
          <a:xfrm>
            <a:off x="152400" y="2895600"/>
            <a:ext cx="3886200" cy="3048000"/>
          </a:xfrm>
          <a:prstGeom prst="rect">
            <a:avLst/>
          </a:prstGeom>
          <a:noFill/>
          <a:ln w="9525">
            <a:noFill/>
            <a:miter lim="800000"/>
            <a:headEnd/>
            <a:tailEnd/>
          </a:ln>
        </p:spPr>
      </p:pic>
      <p:pic>
        <p:nvPicPr>
          <p:cNvPr id="2050" name="Picture 2" descr="HABS ILL,84-SPRIF,2F- (sheet 1 of 5) - Lincoln Home Site, Shutt House, Edwards &amp; Eighth Streets, Springfield, Sangamon County, IL"/>
          <p:cNvPicPr>
            <a:picLocks noChangeAspect="1" noChangeArrowheads="1"/>
          </p:cNvPicPr>
          <p:nvPr/>
        </p:nvPicPr>
        <p:blipFill>
          <a:blip r:embed="rId3" cstate="print"/>
          <a:srcRect/>
          <a:stretch>
            <a:fillRect/>
          </a:stretch>
        </p:blipFill>
        <p:spPr bwMode="auto">
          <a:xfrm>
            <a:off x="152400" y="152400"/>
            <a:ext cx="3892282" cy="2590800"/>
          </a:xfrm>
          <a:prstGeom prst="rect">
            <a:avLst/>
          </a:prstGeom>
          <a:noFill/>
        </p:spPr>
      </p:pic>
      <p:pic>
        <p:nvPicPr>
          <p:cNvPr id="2052" name="Picture 4" descr="HABS ILL,84-SPRIF,2F- (sheet 2 of 5) - Lincoln Home Site, Shutt House, Edwards &amp; Eighth Streets, Springfield, Sangamon County, IL"/>
          <p:cNvPicPr>
            <a:picLocks noChangeAspect="1" noChangeArrowheads="1"/>
          </p:cNvPicPr>
          <p:nvPr/>
        </p:nvPicPr>
        <p:blipFill>
          <a:blip r:embed="rId4" cstate="print"/>
          <a:srcRect/>
          <a:stretch>
            <a:fillRect/>
          </a:stretch>
        </p:blipFill>
        <p:spPr bwMode="auto">
          <a:xfrm>
            <a:off x="4191000" y="152400"/>
            <a:ext cx="4006761" cy="2667000"/>
          </a:xfrm>
          <a:prstGeom prst="rect">
            <a:avLst/>
          </a:prstGeom>
          <a:noFill/>
        </p:spPr>
      </p:pic>
      <p:pic>
        <p:nvPicPr>
          <p:cNvPr id="2056" name="Picture 8" descr="HABS ILL,84-SPRIF,2F- (sheet 4 of 5) - Lincoln Home Site, Shutt House, Edwards &amp; Eighth Streets, Springfield, Sangamon County, IL"/>
          <p:cNvPicPr>
            <a:picLocks noChangeAspect="1" noChangeArrowheads="1"/>
          </p:cNvPicPr>
          <p:nvPr/>
        </p:nvPicPr>
        <p:blipFill>
          <a:blip r:embed="rId5" cstate="print"/>
          <a:srcRect/>
          <a:stretch>
            <a:fillRect/>
          </a:stretch>
        </p:blipFill>
        <p:spPr bwMode="auto">
          <a:xfrm>
            <a:off x="4191000" y="2971800"/>
            <a:ext cx="4115516" cy="27393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ABS ILL,84-SPRIF,2F- (sheet 5 of 5) - Lincoln Home Site, Shutt House, Edwards &amp; Eighth Streets, Springfield, Sangamon County, IL"/>
          <p:cNvPicPr>
            <a:picLocks noChangeAspect="1" noChangeArrowheads="1"/>
          </p:cNvPicPr>
          <p:nvPr/>
        </p:nvPicPr>
        <p:blipFill>
          <a:blip r:embed="rId2" cstate="print"/>
          <a:srcRect/>
          <a:stretch>
            <a:fillRect/>
          </a:stretch>
        </p:blipFill>
        <p:spPr bwMode="auto">
          <a:xfrm>
            <a:off x="1066800" y="221294"/>
            <a:ext cx="5867400" cy="61795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4572000" cy="1200329"/>
          </a:xfrm>
          <a:prstGeom prst="rect">
            <a:avLst/>
          </a:prstGeom>
        </p:spPr>
        <p:txBody>
          <a:bodyPr>
            <a:spAutoFit/>
          </a:bodyPr>
          <a:lstStyle/>
          <a:p>
            <a:endParaRPr lang="en-US" dirty="0" smtClean="0">
              <a:solidFill>
                <a:schemeClr val="bg1"/>
              </a:solidFill>
            </a:endParaRPr>
          </a:p>
          <a:p>
            <a:r>
              <a:rPr lang="en-US" dirty="0" smtClean="0">
                <a:solidFill>
                  <a:schemeClr val="bg1"/>
                </a:solidFill>
              </a:rPr>
              <a:t>Lincoln </a:t>
            </a:r>
            <a:r>
              <a:rPr lang="en-US" dirty="0" smtClean="0">
                <a:solidFill>
                  <a:schemeClr val="bg1"/>
                </a:solidFill>
              </a:rPr>
              <a:t>Home Site, </a:t>
            </a:r>
            <a:r>
              <a:rPr lang="en-US" dirty="0" err="1" smtClean="0">
                <a:solidFill>
                  <a:schemeClr val="bg1"/>
                </a:solidFill>
              </a:rPr>
              <a:t>Shutt</a:t>
            </a:r>
            <a:r>
              <a:rPr lang="en-US" dirty="0" smtClean="0">
                <a:solidFill>
                  <a:schemeClr val="bg1"/>
                </a:solidFill>
              </a:rPr>
              <a:t> House, Edwards &amp; Eighth Streets, Springfield, Sangamon County, IL</a:t>
            </a:r>
            <a:endParaRPr lang="en-US" dirty="0">
              <a:solidFill>
                <a:schemeClr val="bg1"/>
              </a:solidFill>
            </a:endParaRPr>
          </a:p>
        </p:txBody>
      </p:sp>
      <p:sp>
        <p:nvSpPr>
          <p:cNvPr id="3" name="Rectangle 2"/>
          <p:cNvSpPr/>
          <p:nvPr/>
        </p:nvSpPr>
        <p:spPr>
          <a:xfrm>
            <a:off x="457200" y="3810000"/>
            <a:ext cx="4572000" cy="830997"/>
          </a:xfrm>
          <a:prstGeom prst="rect">
            <a:avLst/>
          </a:prstGeom>
        </p:spPr>
        <p:txBody>
          <a:bodyPr>
            <a:spAutoFit/>
          </a:bodyPr>
          <a:lstStyle/>
          <a:p>
            <a:r>
              <a:rPr lang="en-US" sz="1600" dirty="0" smtClean="0">
                <a:solidFill>
                  <a:schemeClr val="bg1"/>
                </a:solidFill>
                <a:hlinkClick r:id="rId2"/>
              </a:rPr>
              <a:t>http</a:t>
            </a:r>
            <a:r>
              <a:rPr lang="en-US" sz="1600" dirty="0" smtClean="0">
                <a:solidFill>
                  <a:schemeClr val="bg1"/>
                </a:solidFill>
                <a:hlinkClick r:id="rId2"/>
              </a:rPr>
              <a:t>://</a:t>
            </a:r>
            <a:r>
              <a:rPr lang="en-US" sz="1600" dirty="0" smtClean="0">
                <a:solidFill>
                  <a:schemeClr val="bg1"/>
                </a:solidFill>
                <a:hlinkClick r:id="rId2"/>
              </a:rPr>
              <a:t>hdl.loc.gov/loc.pnp/hhh.il0570/sheet.00003a</a:t>
            </a:r>
            <a:endParaRPr lang="en-US" sz="1600" dirty="0" smtClean="0">
              <a:solidFill>
                <a:schemeClr val="bg1"/>
              </a:solidFill>
            </a:endParaRPr>
          </a:p>
          <a:p>
            <a:endParaRPr lang="en-US" sz="1600" dirty="0" smtClean="0">
              <a:solidFill>
                <a:schemeClr val="bg1"/>
              </a:solidFill>
            </a:endParaRPr>
          </a:p>
        </p:txBody>
      </p:sp>
      <p:sp>
        <p:nvSpPr>
          <p:cNvPr id="4" name="Rectangle 3"/>
          <p:cNvSpPr/>
          <p:nvPr/>
        </p:nvSpPr>
        <p:spPr>
          <a:xfrm>
            <a:off x="457200" y="2133600"/>
            <a:ext cx="4572000" cy="830997"/>
          </a:xfrm>
          <a:prstGeom prst="rect">
            <a:avLst/>
          </a:prstGeom>
        </p:spPr>
        <p:txBody>
          <a:bodyPr>
            <a:spAutoFit/>
          </a:bodyPr>
          <a:lstStyle/>
          <a:p>
            <a:r>
              <a:rPr lang="en-US" sz="1600" dirty="0" smtClean="0">
                <a:solidFill>
                  <a:schemeClr val="bg1"/>
                </a:solidFill>
                <a:hlinkClick r:id="rId3"/>
              </a:rPr>
              <a:t>http://</a:t>
            </a:r>
            <a:r>
              <a:rPr lang="en-US" sz="1600" dirty="0" smtClean="0">
                <a:solidFill>
                  <a:schemeClr val="bg1"/>
                </a:solidFill>
                <a:hlinkClick r:id="rId3"/>
              </a:rPr>
              <a:t>hdl.loc.gov/loc.pnp/hhh.il0570/sheet.00001a</a:t>
            </a:r>
            <a:endParaRPr lang="en-US" sz="1600" dirty="0" smtClean="0">
              <a:solidFill>
                <a:schemeClr val="bg1"/>
              </a:solidFill>
            </a:endParaRPr>
          </a:p>
          <a:p>
            <a:endParaRPr lang="en-US" sz="1600" dirty="0">
              <a:solidFill>
                <a:schemeClr val="bg1"/>
              </a:solidFill>
            </a:endParaRPr>
          </a:p>
        </p:txBody>
      </p:sp>
      <p:sp>
        <p:nvSpPr>
          <p:cNvPr id="5" name="Rectangle 4"/>
          <p:cNvSpPr/>
          <p:nvPr/>
        </p:nvSpPr>
        <p:spPr>
          <a:xfrm>
            <a:off x="457200" y="2971800"/>
            <a:ext cx="4572000" cy="830997"/>
          </a:xfrm>
          <a:prstGeom prst="rect">
            <a:avLst/>
          </a:prstGeom>
        </p:spPr>
        <p:txBody>
          <a:bodyPr>
            <a:spAutoFit/>
          </a:bodyPr>
          <a:lstStyle/>
          <a:p>
            <a:r>
              <a:rPr lang="en-US" sz="1600" dirty="0" smtClean="0">
                <a:hlinkClick r:id="rId4"/>
              </a:rPr>
              <a:t>http://</a:t>
            </a:r>
            <a:r>
              <a:rPr lang="en-US" sz="1600" dirty="0" smtClean="0">
                <a:hlinkClick r:id="rId4"/>
              </a:rPr>
              <a:t>hdl.loc.gov/loc.pnp/hhh.il0570/sheet.00002a</a:t>
            </a:r>
            <a:endParaRPr lang="en-US" sz="1600" dirty="0" smtClean="0"/>
          </a:p>
          <a:p>
            <a:endParaRPr lang="en-US" sz="1600" dirty="0"/>
          </a:p>
        </p:txBody>
      </p:sp>
      <p:sp>
        <p:nvSpPr>
          <p:cNvPr id="6" name="Rectangle 5"/>
          <p:cNvSpPr/>
          <p:nvPr/>
        </p:nvSpPr>
        <p:spPr>
          <a:xfrm>
            <a:off x="457200" y="4495800"/>
            <a:ext cx="4572000" cy="830997"/>
          </a:xfrm>
          <a:prstGeom prst="rect">
            <a:avLst/>
          </a:prstGeom>
        </p:spPr>
        <p:txBody>
          <a:bodyPr>
            <a:spAutoFit/>
          </a:bodyPr>
          <a:lstStyle/>
          <a:p>
            <a:r>
              <a:rPr lang="en-US" sz="1600" dirty="0" smtClean="0">
                <a:hlinkClick r:id="rId5"/>
              </a:rPr>
              <a:t>http://</a:t>
            </a:r>
            <a:r>
              <a:rPr lang="en-US" sz="1600" dirty="0" smtClean="0">
                <a:hlinkClick r:id="rId5"/>
              </a:rPr>
              <a:t>hdl.loc.gov/loc.pnp/hhh.il0570/sheet.00004a</a:t>
            </a:r>
            <a:endParaRPr lang="en-US" sz="1600" dirty="0" smtClean="0"/>
          </a:p>
          <a:p>
            <a:endParaRPr lang="en-US" sz="1600" dirty="0"/>
          </a:p>
        </p:txBody>
      </p:sp>
      <p:sp>
        <p:nvSpPr>
          <p:cNvPr id="7" name="Rectangle 6"/>
          <p:cNvSpPr/>
          <p:nvPr/>
        </p:nvSpPr>
        <p:spPr>
          <a:xfrm>
            <a:off x="457200" y="5105400"/>
            <a:ext cx="4572000" cy="830997"/>
          </a:xfrm>
          <a:prstGeom prst="rect">
            <a:avLst/>
          </a:prstGeom>
        </p:spPr>
        <p:txBody>
          <a:bodyPr>
            <a:spAutoFit/>
          </a:bodyPr>
          <a:lstStyle/>
          <a:p>
            <a:r>
              <a:rPr lang="en-US" sz="1600" dirty="0" smtClean="0">
                <a:hlinkClick r:id="rId6"/>
              </a:rPr>
              <a:t>http://</a:t>
            </a:r>
            <a:r>
              <a:rPr lang="en-US" sz="1600" dirty="0" smtClean="0">
                <a:hlinkClick r:id="rId6"/>
              </a:rPr>
              <a:t>hdl.loc.gov/loc.pnp/hhh.il0570/sheet.00005a</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  HISTORIC AMERICAN BUILDINGS SURVEY PHOTOGRAPHER UNKNOWN, ABOUT 1898, VIEW FROM SOUTH-WEST - Old State House, Springfield, Sangamon County, IL"/>
          <p:cNvPicPr>
            <a:picLocks noChangeAspect="1" noChangeArrowheads="1"/>
          </p:cNvPicPr>
          <p:nvPr/>
        </p:nvPicPr>
        <p:blipFill>
          <a:blip r:embed="rId2" cstate="print"/>
          <a:srcRect/>
          <a:stretch>
            <a:fillRect/>
          </a:stretch>
        </p:blipFill>
        <p:spPr bwMode="auto">
          <a:xfrm>
            <a:off x="381000" y="228600"/>
            <a:ext cx="6096000" cy="4276726"/>
          </a:xfrm>
          <a:prstGeom prst="rect">
            <a:avLst/>
          </a:prstGeom>
          <a:noFill/>
        </p:spPr>
      </p:pic>
      <p:sp>
        <p:nvSpPr>
          <p:cNvPr id="3" name="Rectangle 2"/>
          <p:cNvSpPr/>
          <p:nvPr/>
        </p:nvSpPr>
        <p:spPr>
          <a:xfrm>
            <a:off x="381000" y="4572000"/>
            <a:ext cx="4572000" cy="1077218"/>
          </a:xfrm>
          <a:prstGeom prst="rect">
            <a:avLst/>
          </a:prstGeom>
        </p:spPr>
        <p:txBody>
          <a:bodyPr>
            <a:spAutoFit/>
          </a:bodyPr>
          <a:lstStyle/>
          <a:p>
            <a:r>
              <a:rPr lang="en-US" sz="1600" dirty="0" smtClean="0">
                <a:solidFill>
                  <a:schemeClr val="bg1"/>
                </a:solidFill>
              </a:rPr>
              <a:t>HISTORIC AMERICAN BUILDINGS SURVEY PHOTOGRAPHER UNKNOWN, ABOUT 1898, VIEW FROM SOUTH-WEST - Old State House, Springfield, Sangamon County, IL </a:t>
            </a:r>
            <a:endParaRPr lang="en-US" sz="1600" dirty="0">
              <a:solidFill>
                <a:schemeClr val="bg1"/>
              </a:solidFill>
            </a:endParaRPr>
          </a:p>
        </p:txBody>
      </p:sp>
      <p:sp>
        <p:nvSpPr>
          <p:cNvPr id="4" name="Rectangle 3"/>
          <p:cNvSpPr/>
          <p:nvPr/>
        </p:nvSpPr>
        <p:spPr>
          <a:xfrm>
            <a:off x="457200" y="5791200"/>
            <a:ext cx="4572000" cy="830997"/>
          </a:xfrm>
          <a:prstGeom prst="rect">
            <a:avLst/>
          </a:prstGeom>
        </p:spPr>
        <p:txBody>
          <a:bodyPr>
            <a:spAutoFit/>
          </a:bodyPr>
          <a:lstStyle/>
          <a:p>
            <a:r>
              <a:rPr lang="en-US" sz="1600" dirty="0" smtClean="0">
                <a:solidFill>
                  <a:schemeClr val="bg1"/>
                </a:solidFill>
                <a:hlinkClick r:id="rId3"/>
              </a:rPr>
              <a:t>http://</a:t>
            </a:r>
            <a:r>
              <a:rPr lang="en-US" sz="1600" dirty="0" smtClean="0">
                <a:solidFill>
                  <a:schemeClr val="bg1"/>
                </a:solidFill>
                <a:hlinkClick r:id="rId3"/>
              </a:rPr>
              <a:t>hdl.loc.gov/loc.pnp/hhh.il0202/photos.064076p</a:t>
            </a:r>
            <a:endParaRPr lang="en-US" sz="1600" dirty="0" smtClean="0">
              <a:solidFill>
                <a:schemeClr val="bg1"/>
              </a:solidFill>
            </a:endParaRPr>
          </a:p>
          <a:p>
            <a:endParaRPr 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1 of 4, Agreement in Harris v. Shaw et al, [Law papers].">
            <a:hlinkClick r:id="rId2"/>
          </p:cNvPr>
          <p:cNvPicPr>
            <a:picLocks noGrp="1"/>
          </p:cNvPicPr>
          <p:nvPr>
            <p:ph idx="1"/>
          </p:nvPr>
        </p:nvPicPr>
        <p:blipFill>
          <a:blip r:embed="rId3" cstate="print"/>
          <a:srcRect/>
          <a:stretch>
            <a:fillRect/>
          </a:stretch>
        </p:blipFill>
        <p:spPr bwMode="auto">
          <a:xfrm>
            <a:off x="2362200" y="533400"/>
            <a:ext cx="4343400" cy="5257800"/>
          </a:xfrm>
          <a:prstGeom prst="rect">
            <a:avLst/>
          </a:prstGeom>
          <a:ln w="88900" cap="sq" cmpd="thickThin">
            <a:solidFill>
              <a:srgbClr val="000000"/>
            </a:solidFill>
            <a:prstDash val="solid"/>
            <a:miter lim="800000"/>
          </a:ln>
          <a:effectLst>
            <a:innerShdw blurRad="76200">
              <a:srgbClr val="000000"/>
            </a:innerShdw>
            <a:reflection blurRad="6350" stA="52000" endA="300" endPos="3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The Coles County Court House in Charleston, Ills., in which Lincoln often practiced law and before which he made a short speech in the evening after his fourth joint debate with Douglas, Sept. 18, 1858"/>
          <p:cNvPicPr>
            <a:picLocks noChangeAspect="1" noChangeArrowheads="1"/>
          </p:cNvPicPr>
          <p:nvPr/>
        </p:nvPicPr>
        <p:blipFill>
          <a:blip r:embed="rId2" cstate="print"/>
          <a:srcRect/>
          <a:stretch>
            <a:fillRect/>
          </a:stretch>
        </p:blipFill>
        <p:spPr bwMode="auto">
          <a:xfrm>
            <a:off x="838200" y="381000"/>
            <a:ext cx="7239000" cy="577989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4572000" cy="1323439"/>
          </a:xfrm>
          <a:prstGeom prst="rect">
            <a:avLst/>
          </a:prstGeom>
        </p:spPr>
        <p:txBody>
          <a:bodyPr>
            <a:spAutoFit/>
          </a:bodyPr>
          <a:lstStyle/>
          <a:p>
            <a:r>
              <a:rPr lang="en-US" sz="1600" dirty="0" smtClean="0">
                <a:solidFill>
                  <a:schemeClr val="bg1"/>
                </a:solidFill>
              </a:rPr>
              <a:t>Title: The Coles County Court House in Charleston, Ills., in which Lincoln often practiced law and before which he made a short speech in the evening after his fourth joint debate with Douglas, Sept. 18, 1858</a:t>
            </a:r>
            <a:endParaRPr lang="en-US" sz="1600" dirty="0">
              <a:solidFill>
                <a:schemeClr val="bg1"/>
              </a:solidFill>
            </a:endParaRPr>
          </a:p>
        </p:txBody>
      </p:sp>
      <p:sp>
        <p:nvSpPr>
          <p:cNvPr id="3" name="Rectangle 2"/>
          <p:cNvSpPr/>
          <p:nvPr/>
        </p:nvSpPr>
        <p:spPr>
          <a:xfrm>
            <a:off x="457200" y="2362200"/>
            <a:ext cx="4572000" cy="584775"/>
          </a:xfrm>
          <a:prstGeom prst="rect">
            <a:avLst/>
          </a:prstGeom>
        </p:spPr>
        <p:txBody>
          <a:bodyPr>
            <a:spAutoFit/>
          </a:bodyPr>
          <a:lstStyle/>
          <a:p>
            <a:r>
              <a:rPr lang="en-US" sz="1600" dirty="0" smtClean="0">
                <a:solidFill>
                  <a:schemeClr val="bg1"/>
                </a:solidFill>
              </a:rPr>
              <a:t>Summary: Photograph showing courthouse with people and horse-drawn wagons in front.</a:t>
            </a:r>
            <a:endParaRPr lang="en-US" sz="1600" dirty="0">
              <a:solidFill>
                <a:schemeClr val="bg1"/>
              </a:solidFill>
            </a:endParaRPr>
          </a:p>
        </p:txBody>
      </p:sp>
      <p:sp>
        <p:nvSpPr>
          <p:cNvPr id="4" name="Rectangle 3"/>
          <p:cNvSpPr/>
          <p:nvPr/>
        </p:nvSpPr>
        <p:spPr>
          <a:xfrm>
            <a:off x="457200" y="3200400"/>
            <a:ext cx="3769750" cy="615553"/>
          </a:xfrm>
          <a:prstGeom prst="rect">
            <a:avLst/>
          </a:prstGeom>
        </p:spPr>
        <p:txBody>
          <a:bodyPr wrap="none">
            <a:spAutoFit/>
          </a:bodyPr>
          <a:lstStyle/>
          <a:p>
            <a:r>
              <a:rPr lang="en-US" sz="1600" dirty="0" smtClean="0">
                <a:hlinkClick r:id="rId2"/>
              </a:rPr>
              <a:t>http://</a:t>
            </a:r>
            <a:r>
              <a:rPr lang="en-US" sz="1600" dirty="0" smtClean="0">
                <a:hlinkClick r:id="rId2"/>
              </a:rPr>
              <a:t>hdl.loc.gov/loc.pnp/ppmsca.19197</a:t>
            </a:r>
            <a:endParaRPr lang="en-US" sz="16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l="22222" t="15111" r="23334" b="25333"/>
          <a:stretch>
            <a:fillRect/>
          </a:stretch>
        </p:blipFill>
        <p:spPr bwMode="auto">
          <a:xfrm>
            <a:off x="239973" y="381000"/>
            <a:ext cx="8693624" cy="594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19200"/>
            <a:ext cx="4572000" cy="4770537"/>
          </a:xfrm>
          <a:prstGeom prst="rect">
            <a:avLst/>
          </a:prstGeom>
        </p:spPr>
        <p:txBody>
          <a:bodyPr>
            <a:spAutoFit/>
          </a:bodyPr>
          <a:lstStyle/>
          <a:p>
            <a:r>
              <a:rPr lang="en-US" sz="1600" dirty="0" smtClean="0">
                <a:solidFill>
                  <a:schemeClr val="bg1"/>
                </a:solidFill>
              </a:rPr>
              <a:t>Summary: In 1835, Harris donated twenty acres of land in Tremont, Illinois, to Tazewell County for the erection of the county courthouse. In 1849, the legislature authorized the removal of the county seat to </a:t>
            </a:r>
            <a:r>
              <a:rPr lang="en-US" sz="1600" dirty="0" err="1" smtClean="0">
                <a:solidFill>
                  <a:schemeClr val="bg1"/>
                </a:solidFill>
              </a:rPr>
              <a:t>Pekin</a:t>
            </a:r>
            <a:r>
              <a:rPr lang="en-US" sz="1600" dirty="0" smtClean="0">
                <a:solidFill>
                  <a:schemeClr val="bg1"/>
                </a:solidFill>
              </a:rPr>
              <a:t>, Illinois, and specified that the Tremont courthouse be used for education. Harris retained Lincoln and sued to recover the property from the school trustees, but the circuit court ruled for the trustees. Harris appealed to the Illinois Supreme Court, and Lincoln argued that the land had been given on the condition that it be used as the county seat. The supreme court rejected Lincoln's argument and affirmed the judgment. Justice Trumbull ruled that Harris had given the land unconditionally, but had "the land been granted upon condition that it should be used for a particular purpose, it would unquestionably have reverted to the donor when it ceased to be thus used."</a:t>
            </a:r>
            <a:endParaRPr lang="en-US" sz="1600" dirty="0">
              <a:solidFill>
                <a:schemeClr val="bg1"/>
              </a:solidFill>
            </a:endParaRPr>
          </a:p>
        </p:txBody>
      </p:sp>
      <p:sp>
        <p:nvSpPr>
          <p:cNvPr id="7169" name="Rectangle 1"/>
          <p:cNvSpPr>
            <a:spLocks noChangeArrowheads="1"/>
          </p:cNvSpPr>
          <p:nvPr/>
        </p:nvSpPr>
        <p:spPr bwMode="auto">
          <a:xfrm>
            <a:off x="457200" y="381000"/>
            <a:ext cx="31242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Created/Published</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September 16, 1851</a:t>
            </a:r>
            <a:b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br>
            <a:r>
              <a:rPr kumimoji="0" lang="en-US" sz="1400" b="0" i="0" u="none" strike="noStrike" cap="none" normalizeH="0" dirty="0" smtClean="0">
                <a:ln>
                  <a:noFill/>
                </a:ln>
                <a:solidFill>
                  <a:schemeClr val="bg1"/>
                </a:solidFill>
                <a:effectLst/>
                <a:latin typeface="Verdana" pitchFamily="34"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Tazewell County, Illinois</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p:txBody>
      </p:sp>
      <p:sp>
        <p:nvSpPr>
          <p:cNvPr id="7176" name="Rectangle 8"/>
          <p:cNvSpPr>
            <a:spLocks noChangeArrowheads="1"/>
          </p:cNvSpPr>
          <p:nvPr/>
        </p:nvSpPr>
        <p:spPr bwMode="auto">
          <a:xfrm>
            <a:off x="5257800" y="533400"/>
            <a:ext cx="35814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Verdana" pitchFamily="34" charset="0"/>
                <a:ea typeface="Calibri" pitchFamily="34" charset="0"/>
                <a:cs typeface="Times New Roman" pitchFamily="18" charset="0"/>
              </a:rPr>
              <a:t>lprbscsm</a:t>
            </a:r>
            <a:r>
              <a:rPr kumimoji="0" lang="en-US" sz="14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rPr>
              <a:t> scsm1525</a:t>
            </a:r>
            <a:br>
              <a:rPr kumimoji="0" lang="en-US" sz="14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rPr>
            </a:br>
            <a:r>
              <a:rPr kumimoji="0" lang="en-US" sz="14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hlinkClick r:id="rId2"/>
              </a:rPr>
              <a:t>http://hdl.loc.gov/loc.rbc/lprbscsm.scsm1525</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gif"/>
          <p:cNvPicPr/>
          <p:nvPr/>
        </p:nvPicPr>
        <p:blipFill>
          <a:blip r:embed="rId2" cstate="print"/>
          <a:stretch>
            <a:fillRect/>
          </a:stretch>
        </p:blipFill>
        <p:spPr>
          <a:xfrm>
            <a:off x="2680652" y="414337"/>
            <a:ext cx="3782695" cy="6029325"/>
          </a:xfrm>
          <a:prstGeom prst="rect">
            <a:avLst/>
          </a:prstGeom>
          <a:effectLst>
            <a:glow rad="228600">
              <a:schemeClr val="accent5">
                <a:satMod val="175000"/>
                <a:alpha val="40000"/>
              </a:schemeClr>
            </a:glow>
            <a:reflection blurRad="6350" stA="52000" endA="300" endPos="35000" dir="5400000" sy="-100000" algn="bl" rotWithShape="0"/>
            <a:softEdge rad="31750"/>
          </a:effectLst>
          <a:scene3d>
            <a:camera prst="orthographicFront">
              <a:rot lat="0" lon="0" rev="0"/>
            </a:camera>
            <a:lightRig rig="threePt"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04800" y="1143000"/>
            <a:ext cx="6096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Summary: Thomas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William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gave Springer a promissory note for $336.39. Springer assigned the note to P.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Weyrich</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Company, who sued in an action of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assumpsit</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after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failed to pay.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retained Lincoln and argued that the note was for the last payment for a saw mill but that the mill had not been completed on time. Springer had said that the mill could saw three thousand feet per day, but once finished, it could not saw even two thousand feet per day.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Allsup</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argued that the consideration of the note had failed. The jury found for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Weyrich</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Co. and awarded $356.</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5122" name="Rectangle 2"/>
          <p:cNvSpPr>
            <a:spLocks noChangeArrowheads="1"/>
          </p:cNvSpPr>
          <p:nvPr/>
        </p:nvSpPr>
        <p:spPr bwMode="auto">
          <a:xfrm>
            <a:off x="685800" y="273278"/>
            <a:ext cx="2667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Created/Published</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April 28, 1856</a:t>
            </a:r>
            <a:b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br>
            <a:r>
              <a:rPr kumimoji="0" lang="en-US" sz="14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Tazewell County, Illinois</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p:txBody>
      </p:sp>
      <p:sp>
        <p:nvSpPr>
          <p:cNvPr id="5123" name="Rectangle 3"/>
          <p:cNvSpPr>
            <a:spLocks noChangeArrowheads="1"/>
          </p:cNvSpPr>
          <p:nvPr/>
        </p:nvSpPr>
        <p:spPr bwMode="auto">
          <a:xfrm>
            <a:off x="533400" y="4444052"/>
            <a:ext cx="4191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Verdana" pitchFamily="34" charset="0"/>
                <a:ea typeface="Calibri" pitchFamily="34" charset="0"/>
                <a:cs typeface="Times New Roman" pitchFamily="18" charset="0"/>
              </a:rPr>
              <a:t>lprbscsm</a:t>
            </a:r>
            <a:r>
              <a:rPr kumimoji="0" lang="en-US" sz="16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rPr>
              <a:t> scsm1465</a:t>
            </a:r>
            <a:br>
              <a:rPr kumimoji="0" lang="en-US" sz="16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rPr>
            </a:br>
            <a:r>
              <a:rPr kumimoji="0" lang="en-US" sz="1600" b="0" i="0" u="none" strike="noStrike" cap="none" normalizeH="0" baseline="0" dirty="0" smtClean="0">
                <a:ln>
                  <a:noFill/>
                </a:ln>
                <a:solidFill>
                  <a:schemeClr val="bg1"/>
                </a:solidFill>
                <a:effectLst/>
                <a:latin typeface="Verdana" pitchFamily="34" charset="0"/>
                <a:ea typeface="Calibri" pitchFamily="34" charset="0"/>
                <a:cs typeface="Times New Roman" pitchFamily="18" charset="0"/>
                <a:hlinkClick r:id="rId2"/>
              </a:rPr>
              <a:t>http://hdl.loc.gov/loc.rbc/lprbscsm.scsm1465</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1 of 2, Plea in Selak v. Saltonstall, [Law papers].">
            <a:hlinkClick r:id="rId2"/>
          </p:cNvPr>
          <p:cNvPicPr/>
          <p:nvPr/>
        </p:nvPicPr>
        <p:blipFill>
          <a:blip r:embed="rId3" cstate="print"/>
          <a:srcRect b="50211"/>
          <a:stretch>
            <a:fillRect/>
          </a:stretch>
        </p:blipFill>
        <p:spPr bwMode="auto">
          <a:xfrm>
            <a:off x="1371600" y="838200"/>
            <a:ext cx="5867400" cy="47148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609600" y="1524000"/>
            <a:ext cx="7162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Summary: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Saltonstall</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allegedly took a piece of iron and assaulted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Selak</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Selak</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was incapacitated for five weeks and was unable to transact any business. He also spent a great deal of money to restore his health.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Selak</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sued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Saltonstall</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in an action of trespass seeking $500.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Saltonstall</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retained Lincoln and pleaded not guilty. A jury found for </a:t>
            </a:r>
            <a:r>
              <a:rPr kumimoji="0" lang="en-U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Selak</a:t>
            </a:r>
            <a:r>
              <a:rPr kumimoji="0" lang="en-U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and awarded $15 in damages. </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31746" name="Rectangle 2"/>
          <p:cNvSpPr>
            <a:spLocks noChangeArrowheads="1"/>
          </p:cNvSpPr>
          <p:nvPr/>
        </p:nvSpPr>
        <p:spPr bwMode="auto">
          <a:xfrm>
            <a:off x="685800" y="3352800"/>
            <a:ext cx="5410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Georgia" pitchFamily="18" charset="0"/>
                <a:ea typeface="Times New Roman" pitchFamily="18" charset="0"/>
                <a:cs typeface="Times New Roman" pitchFamily="18" charset="0"/>
              </a:rPr>
              <a:t>Digital ID</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bg1"/>
                </a:solidFill>
                <a:effectLst/>
                <a:latin typeface="Verdana" pitchFamily="34" charset="0"/>
                <a:ea typeface="Times New Roman" pitchFamily="18" charset="0"/>
                <a:cs typeface="Times New Roman" pitchFamily="18" charset="0"/>
              </a:rPr>
              <a:t>lprbscsm</a:t>
            </a:r>
            <a:r>
              <a:rPr kumimoji="0" lang="es-ES" sz="1600" b="0"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 scsm1442</a:t>
            </a:r>
            <a:r>
              <a:rPr kumimoji="0" lang="es-ES" sz="16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es-ES" sz="16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es-ES" sz="16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hlinkClick r:id="rId2"/>
              </a:rPr>
              <a:t>http://hdl.loc.gov/loc.rbc/lprbscsm.scsm1442</a:t>
            </a:r>
            <a:endParaRPr kumimoji="0" lang="es-ES" sz="16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Abraham Lincoln at home"/>
          <p:cNvPicPr/>
          <p:nvPr/>
        </p:nvPicPr>
        <p:blipFill>
          <a:blip r:embed="rId2" cstate="print"/>
          <a:srcRect/>
          <a:stretch>
            <a:fillRect/>
          </a:stretch>
        </p:blipFill>
        <p:spPr bwMode="auto">
          <a:xfrm>
            <a:off x="152400" y="228600"/>
            <a:ext cx="5943600" cy="5257800"/>
          </a:xfrm>
          <a:prstGeom prst="rect">
            <a:avLst/>
          </a:prstGeom>
          <a:noFill/>
          <a:ln w="9525">
            <a:noFill/>
            <a:miter lim="800000"/>
            <a:headEnd/>
            <a:tailEnd/>
          </a:ln>
        </p:spPr>
      </p:pic>
      <p:sp>
        <p:nvSpPr>
          <p:cNvPr id="5" name="Rectangle 4"/>
          <p:cNvSpPr/>
          <p:nvPr/>
        </p:nvSpPr>
        <p:spPr>
          <a:xfrm>
            <a:off x="457200" y="5486400"/>
            <a:ext cx="4572000" cy="1077218"/>
          </a:xfrm>
          <a:prstGeom prst="rect">
            <a:avLst/>
          </a:prstGeom>
        </p:spPr>
        <p:txBody>
          <a:bodyPr>
            <a:spAutoFit/>
          </a:bodyPr>
          <a:lstStyle/>
          <a:p>
            <a:r>
              <a:rPr lang="en-US" sz="1600" dirty="0">
                <a:solidFill>
                  <a:schemeClr val="bg1"/>
                </a:solidFill>
              </a:rPr>
              <a:t>Summary: Photo shows the house where Abraham Lincoln lived in Springfield, Illinois, with presidential candidate Abraham Lincoln standing on the terrace, with his sons Willie and Tad.</a:t>
            </a:r>
          </a:p>
        </p:txBody>
      </p:sp>
      <p:sp>
        <p:nvSpPr>
          <p:cNvPr id="4097" name="Rectangle 1"/>
          <p:cNvSpPr>
            <a:spLocks noChangeArrowheads="1"/>
          </p:cNvSpPr>
          <p:nvPr/>
        </p:nvSpPr>
        <p:spPr bwMode="auto">
          <a:xfrm>
            <a:off x="5181600" y="5760423"/>
            <a:ext cx="36340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digital file from original</a:t>
            </a:r>
            <a:br>
              <a:rPr kumimoji="0" lang="en-US"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br>
            <a:r>
              <a:rPr kumimoji="0" lang="en-US"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hlinkClick r:id="rId3"/>
              </a:rPr>
              <a:t>http://hdl.loc.gov/loc.pnp/ppmsca.23724</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 of 2, Receipt in Christian County, Illinois v. Overholt ">
            <a:hlinkClick r:id="rId2"/>
          </p:cNvPr>
          <p:cNvPicPr/>
          <p:nvPr/>
        </p:nvPicPr>
        <p:blipFill>
          <a:blip r:embed="rId3" cstate="print"/>
          <a:srcRect/>
          <a:stretch>
            <a:fillRect/>
          </a:stretch>
        </p:blipFill>
        <p:spPr bwMode="auto">
          <a:xfrm>
            <a:off x="685800" y="381000"/>
            <a:ext cx="7543800" cy="5410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TotalTime>
  <Words>901</Words>
  <Application>Microsoft Office PowerPoint</Application>
  <PresentationFormat>On-screen Show (4:3)</PresentationFormat>
  <Paragraphs>46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Abraham Lincoln as Lawyer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 as Lawyer</dc:title>
  <dc:creator>Windows User</dc:creator>
  <cp:lastModifiedBy>Windows User</cp:lastModifiedBy>
  <cp:revision>7</cp:revision>
  <dcterms:created xsi:type="dcterms:W3CDTF">2012-11-19T19:24:02Z</dcterms:created>
  <dcterms:modified xsi:type="dcterms:W3CDTF">2012-11-20T19:58:10Z</dcterms:modified>
</cp:coreProperties>
</file>