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E62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0E15FC6-9D77-456D-BE7C-7A7CE88BCE84}"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E15FC6-9D77-456D-BE7C-7A7CE88BCE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E15FC6-9D77-456D-BE7C-7A7CE88BCE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E15FC6-9D77-456D-BE7C-7A7CE88BCE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E15FC6-9D77-456D-BE7C-7A7CE88BCE84}"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E15FC6-9D77-456D-BE7C-7A7CE88BCE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E15FC6-9D77-456D-BE7C-7A7CE88BCE84}"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E15FC6-9D77-456D-BE7C-7A7CE88BCE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E15FC6-9D77-456D-BE7C-7A7CE88BCE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A70AF3-8D18-4FC1-A633-1FC85A864C57}" type="datetimeFigureOut">
              <a:rPr lang="en-US" smtClean="0"/>
              <a:pPr/>
              <a:t>11/26/2012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E15FC6-9D77-456D-BE7C-7A7CE88BCE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FA70AF3-8D18-4FC1-A633-1FC85A864C57}" type="datetimeFigureOut">
              <a:rPr lang="en-US" smtClean="0"/>
              <a:pPr/>
              <a:t>11/26/2012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0E15FC6-9D77-456D-BE7C-7A7CE88BCE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FA70AF3-8D18-4FC1-A633-1FC85A864C57}" type="datetimeFigureOut">
              <a:rPr lang="en-US" smtClean="0"/>
              <a:pPr/>
              <a:t>11/26/2012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0E15FC6-9D77-456D-BE7C-7A7CE88BCE8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service/rbc/lprbscsm/scsm1458/001r.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memory.loc.gov/service/rbc/lprbscsm/scsm1461/001r.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loc.gov/pictures/resource/highsm.0478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457200"/>
            <a:ext cx="4343400" cy="5562600"/>
          </a:xfrm>
        </p:spPr>
        <p:txBody>
          <a:bodyPr/>
          <a:lstStyle/>
          <a:p>
            <a:pPr algn="ctr"/>
            <a:r>
              <a:rPr lang="en-US" sz="2800" b="0" cap="none" dirty="0" smtClean="0">
                <a:solidFill>
                  <a:srgbClr val="18E62C"/>
                </a:solidFill>
                <a:latin typeface="Impact" pitchFamily="34" charset="0"/>
                <a:cs typeface="Arial" pitchFamily="34" charset="0"/>
              </a:rPr>
              <a:t>Freeman &amp; Bright v. </a:t>
            </a:r>
            <a:r>
              <a:rPr lang="en-US" sz="2800" b="0" cap="none" dirty="0" smtClean="0">
                <a:solidFill>
                  <a:srgbClr val="18E62C"/>
                </a:solidFill>
                <a:latin typeface="Impact" pitchFamily="34" charset="0"/>
                <a:cs typeface="Arial" pitchFamily="34" charset="0"/>
              </a:rPr>
              <a:t>Hastings</a:t>
            </a:r>
            <a:br>
              <a:rPr lang="en-US" sz="2800" b="0" cap="none" dirty="0" smtClean="0">
                <a:solidFill>
                  <a:srgbClr val="18E62C"/>
                </a:solidFill>
                <a:latin typeface="Impact" pitchFamily="34" charset="0"/>
                <a:cs typeface="Arial" pitchFamily="34" charset="0"/>
              </a:rPr>
            </a:br>
            <a:r>
              <a:rPr lang="en-US" sz="2400" b="0" dirty="0" smtClean="0">
                <a:solidFill>
                  <a:srgbClr val="18E62C"/>
                </a:solidFill>
                <a:latin typeface="Impact" pitchFamily="34" charset="0"/>
                <a:cs typeface="Arial" pitchFamily="34" charset="0"/>
              </a:rPr>
              <a:t/>
            </a:r>
            <a:br>
              <a:rPr lang="en-US" sz="2400" b="0" dirty="0" smtClean="0">
                <a:solidFill>
                  <a:srgbClr val="18E62C"/>
                </a:solidFill>
                <a:latin typeface="Impact" pitchFamily="34" charset="0"/>
                <a:cs typeface="Arial" pitchFamily="34" charset="0"/>
              </a:rPr>
            </a:br>
            <a:r>
              <a:rPr lang="en-US" sz="1400" dirty="0" smtClean="0">
                <a:solidFill>
                  <a:srgbClr val="FFFF00"/>
                </a:solidFill>
              </a:rPr>
              <a:t>Hastings owed the firm of Freeman and Bright $3,701.59, but failed to pay. Hastings owned 1,600 acres of land in Vermilion and Iroquois Counties and gave Greenlee a trust deed to sell the land to pay three debts totaling $1,500, not including Freeman and </a:t>
            </a:r>
            <a:r>
              <a:rPr lang="en-US" sz="1400" dirty="0" err="1" smtClean="0">
                <a:solidFill>
                  <a:srgbClr val="FFFF00"/>
                </a:solidFill>
              </a:rPr>
              <a:t>Bright's</a:t>
            </a:r>
            <a:r>
              <a:rPr lang="en-US" sz="1400" dirty="0" smtClean="0">
                <a:solidFill>
                  <a:srgbClr val="FFFF00"/>
                </a:solidFill>
              </a:rPr>
              <a:t>. Freeman and Bright sued Hastings and others to set aside the trust deed and petitioned the court to sell the land to pay all of Hastings's creditors. Pomeroy and other creditors retained Lincoln and filed a cross-bill and claimed that Greenlee had sold the land for $7,000, and pro-rated the money to Hastings's creditors, including Freeman and Bright. Pomeroy and others had been left out of the distribution and wanted to be paid. Freeman and Bright later dismissed the case.</a:t>
            </a:r>
            <a:endParaRPr lang="en-US" sz="1400" dirty="0">
              <a:solidFill>
                <a:srgbClr val="FFFF00"/>
              </a:solidFill>
              <a:latin typeface="Arial" pitchFamily="34" charset="0"/>
              <a:cs typeface="Arial" pitchFamily="34" charset="0"/>
            </a:endParaRPr>
          </a:p>
        </p:txBody>
      </p:sp>
      <p:pic>
        <p:nvPicPr>
          <p:cNvPr id="7170" name="Picture 2" descr="Image 1 of 4, Cross-bill in Freeman &amp; Bright v. Hastings et al, ">
            <a:hlinkClick r:id="rId2"/>
          </p:cNvPr>
          <p:cNvPicPr>
            <a:picLocks noChangeAspect="1" noChangeArrowheads="1"/>
          </p:cNvPicPr>
          <p:nvPr/>
        </p:nvPicPr>
        <p:blipFill>
          <a:blip r:embed="rId3" cstate="print"/>
          <a:srcRect/>
          <a:stretch>
            <a:fillRect/>
          </a:stretch>
        </p:blipFill>
        <p:spPr bwMode="auto">
          <a:xfrm>
            <a:off x="228600" y="128016"/>
            <a:ext cx="4267200" cy="6501384"/>
          </a:xfrm>
          <a:prstGeom prst="rect">
            <a:avLst/>
          </a:prstGeom>
          <a:noFill/>
        </p:spPr>
      </p:pic>
      <p:sp>
        <p:nvSpPr>
          <p:cNvPr id="4" name="TextBox 3"/>
          <p:cNvSpPr txBox="1"/>
          <p:nvPr/>
        </p:nvSpPr>
        <p:spPr>
          <a:xfrm>
            <a:off x="4572000" y="6096000"/>
            <a:ext cx="2362200" cy="646331"/>
          </a:xfrm>
          <a:prstGeom prst="rect">
            <a:avLst/>
          </a:prstGeom>
          <a:noFill/>
        </p:spPr>
        <p:txBody>
          <a:bodyPr wrap="square" rtlCol="0">
            <a:spAutoFit/>
          </a:bodyPr>
          <a:lstStyle/>
          <a:p>
            <a:r>
              <a:rPr lang="en-US" dirty="0" smtClean="0"/>
              <a:t>http://hdl.loc.gov/loc.rbc/lprbscsm.scsm1458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772400" cy="914400"/>
          </a:xfrm>
        </p:spPr>
        <p:txBody>
          <a:bodyPr/>
          <a:lstStyle/>
          <a:p>
            <a:r>
              <a:rPr lang="en-US" dirty="0" smtClean="0"/>
              <a:t>Decree in Ex parte Lewis</a:t>
            </a:r>
            <a:endParaRPr lang="en-US" dirty="0"/>
          </a:p>
        </p:txBody>
      </p:sp>
      <p:sp>
        <p:nvSpPr>
          <p:cNvPr id="3" name="Content Placeholder 2"/>
          <p:cNvSpPr>
            <a:spLocks noGrp="1"/>
          </p:cNvSpPr>
          <p:nvPr>
            <p:ph idx="1"/>
          </p:nvPr>
        </p:nvSpPr>
        <p:spPr>
          <a:xfrm>
            <a:off x="4114800" y="838200"/>
            <a:ext cx="3657600" cy="5060160"/>
          </a:xfrm>
        </p:spPr>
        <p:txBody>
          <a:bodyPr>
            <a:normAutofit fontScale="70000" lnSpcReduction="20000"/>
          </a:bodyPr>
          <a:lstStyle/>
          <a:p>
            <a:r>
              <a:rPr lang="en-US" dirty="0" smtClean="0"/>
              <a:t>At the time of his death in 1855, Christian </a:t>
            </a:r>
            <a:r>
              <a:rPr lang="en-US" dirty="0" err="1" smtClean="0"/>
              <a:t>Nudson</a:t>
            </a:r>
            <a:r>
              <a:rPr lang="en-US" dirty="0" smtClean="0"/>
              <a:t> owed debts totaling $262.42. Lewis, the administrator of </a:t>
            </a:r>
            <a:r>
              <a:rPr lang="en-US" dirty="0" err="1" smtClean="0"/>
              <a:t>Nudson's</a:t>
            </a:r>
            <a:r>
              <a:rPr lang="en-US" dirty="0" smtClean="0"/>
              <a:t> estate, petitioned the court to allow him to sell fifteen acres of the estate's land in Sangamon County, Illinois, to pay the debts of the estate. The court appointed Lincoln as guardian ad </a:t>
            </a:r>
            <a:r>
              <a:rPr lang="en-US" dirty="0" err="1" smtClean="0"/>
              <a:t>litem</a:t>
            </a:r>
            <a:r>
              <a:rPr lang="en-US" dirty="0" smtClean="0"/>
              <a:t> for </a:t>
            </a:r>
            <a:r>
              <a:rPr lang="en-US" dirty="0" err="1" smtClean="0"/>
              <a:t>Nudson's</a:t>
            </a:r>
            <a:r>
              <a:rPr lang="en-US" dirty="0" smtClean="0"/>
              <a:t> minor heir. The court granted the petition and ordered Lewis to sell the fifteen acres. Lewis sold the land to </a:t>
            </a:r>
            <a:r>
              <a:rPr lang="en-US" dirty="0" err="1" smtClean="0"/>
              <a:t>Canedy</a:t>
            </a:r>
            <a:r>
              <a:rPr lang="en-US" dirty="0" smtClean="0"/>
              <a:t> for $435.</a:t>
            </a:r>
            <a:endParaRPr lang="en-US" dirty="0"/>
          </a:p>
        </p:txBody>
      </p:sp>
      <p:pic>
        <p:nvPicPr>
          <p:cNvPr id="6146" name="Picture 2" descr="Image 1 of 4, Decree in Ex parte Lewis, [Law papers].">
            <a:hlinkClick r:id="rId2"/>
          </p:cNvPr>
          <p:cNvPicPr>
            <a:picLocks noChangeAspect="1" noChangeArrowheads="1"/>
          </p:cNvPicPr>
          <p:nvPr/>
        </p:nvPicPr>
        <p:blipFill>
          <a:blip r:embed="rId3" cstate="print"/>
          <a:srcRect t="4286"/>
          <a:stretch>
            <a:fillRect/>
          </a:stretch>
        </p:blipFill>
        <p:spPr bwMode="auto">
          <a:xfrm>
            <a:off x="381000" y="838200"/>
            <a:ext cx="3714750" cy="5309549"/>
          </a:xfrm>
          <a:prstGeom prst="rect">
            <a:avLst/>
          </a:prstGeom>
          <a:noFill/>
        </p:spPr>
      </p:pic>
      <p:sp>
        <p:nvSpPr>
          <p:cNvPr id="5" name="TextBox 4"/>
          <p:cNvSpPr txBox="1"/>
          <p:nvPr/>
        </p:nvSpPr>
        <p:spPr>
          <a:xfrm>
            <a:off x="4114800" y="6019800"/>
            <a:ext cx="3429000" cy="646331"/>
          </a:xfrm>
          <a:prstGeom prst="rect">
            <a:avLst/>
          </a:prstGeom>
          <a:noFill/>
        </p:spPr>
        <p:txBody>
          <a:bodyPr wrap="square" rtlCol="0">
            <a:spAutoFit/>
          </a:bodyPr>
          <a:lstStyle/>
          <a:p>
            <a:r>
              <a:rPr lang="en-US" dirty="0" smtClean="0"/>
              <a:t>http://hdl.loc.gov/loc.rbc/lprbscsm.scsm1461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6600"/>
            <a:ext cx="8229600" cy="2392363"/>
          </a:xfrm>
        </p:spPr>
        <p:txBody>
          <a:bodyPr/>
          <a:lstStyle/>
          <a:p>
            <a:pPr algn="ctr"/>
            <a:r>
              <a:rPr lang="en-US" dirty="0" smtClean="0"/>
              <a:t>Traveling lawyer, in Danville, Illinois.</a:t>
            </a:r>
          </a:p>
          <a:p>
            <a:endParaRPr lang="en-US" dirty="0"/>
          </a:p>
        </p:txBody>
      </p:sp>
      <p:pic>
        <p:nvPicPr>
          <p:cNvPr id="1026" name="Picture 2" descr="digital file from b&amp;w film copy neg."/>
          <p:cNvPicPr>
            <a:picLocks noChangeAspect="1" noChangeArrowheads="1"/>
          </p:cNvPicPr>
          <p:nvPr/>
        </p:nvPicPr>
        <p:blipFill>
          <a:blip r:embed="rId2" cstate="print"/>
          <a:stretch>
            <a:fillRect/>
          </a:stretch>
        </p:blipFill>
        <p:spPr bwMode="auto">
          <a:xfrm>
            <a:off x="3429000" y="685800"/>
            <a:ext cx="1447800" cy="1905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81400"/>
            <a:ext cx="8229600" cy="2544763"/>
          </a:xfrm>
        </p:spPr>
        <p:txBody>
          <a:bodyPr/>
          <a:lstStyle/>
          <a:p>
            <a:pPr algn="ctr"/>
            <a:r>
              <a:rPr lang="en-US" dirty="0" smtClean="0"/>
              <a:t>Petersen House across from the Ford’s Theatre</a:t>
            </a:r>
          </a:p>
          <a:p>
            <a:pPr algn="ctr"/>
            <a:r>
              <a:rPr lang="en-US" dirty="0" smtClean="0"/>
              <a:t>Room Abe died in</a:t>
            </a:r>
          </a:p>
          <a:p>
            <a:pPr algn="ctr"/>
            <a:r>
              <a:rPr lang="en-US" dirty="0" smtClean="0"/>
              <a:t>Same layout as it was</a:t>
            </a:r>
          </a:p>
        </p:txBody>
      </p:sp>
      <p:pic>
        <p:nvPicPr>
          <p:cNvPr id="7170" name="Picture 2" descr="original digital file">
            <a:hlinkClick r:id="rId2"/>
          </p:cNvPr>
          <p:cNvPicPr>
            <a:picLocks noChangeAspect="1" noChangeArrowheads="1"/>
          </p:cNvPicPr>
          <p:nvPr/>
        </p:nvPicPr>
        <p:blipFill>
          <a:blip r:embed="rId3" cstate="print"/>
          <a:srcRect/>
          <a:stretch>
            <a:fillRect/>
          </a:stretch>
        </p:blipFill>
        <p:spPr bwMode="auto">
          <a:xfrm>
            <a:off x="3048000" y="914400"/>
            <a:ext cx="3124200" cy="224942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71800"/>
            <a:ext cx="8229600" cy="3535363"/>
          </a:xfrm>
        </p:spPr>
        <p:txBody>
          <a:bodyPr/>
          <a:lstStyle/>
          <a:p>
            <a:pPr algn="ctr"/>
            <a:r>
              <a:rPr lang="en-US" dirty="0" smtClean="0"/>
              <a:t>Portrait taken in Pittsfield Illinois</a:t>
            </a:r>
          </a:p>
          <a:p>
            <a:pPr algn="ctr"/>
            <a:r>
              <a:rPr lang="en-US" dirty="0" smtClean="0"/>
              <a:t>Two weeks before final Lincoln Douglas debate.</a:t>
            </a:r>
            <a:endParaRPr lang="en-US" dirty="0"/>
          </a:p>
        </p:txBody>
      </p:sp>
      <p:pic>
        <p:nvPicPr>
          <p:cNvPr id="17410" name="Picture 2" descr="digital file from b&amp;w film copy neg."/>
          <p:cNvPicPr>
            <a:picLocks noChangeAspect="1" noChangeArrowheads="1"/>
          </p:cNvPicPr>
          <p:nvPr/>
        </p:nvPicPr>
        <p:blipFill>
          <a:blip r:embed="rId2" cstate="print"/>
          <a:srcRect/>
          <a:stretch>
            <a:fillRect/>
          </a:stretch>
        </p:blipFill>
        <p:spPr bwMode="auto">
          <a:xfrm>
            <a:off x="3505200" y="0"/>
            <a:ext cx="2209800" cy="273942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0400"/>
            <a:ext cx="8229600" cy="2925763"/>
          </a:xfrm>
        </p:spPr>
        <p:txBody>
          <a:bodyPr/>
          <a:lstStyle/>
          <a:p>
            <a:pPr algn="ctr"/>
            <a:r>
              <a:rPr lang="en-US" dirty="0" smtClean="0"/>
              <a:t>Frontier lawyer in Springfield</a:t>
            </a:r>
          </a:p>
          <a:p>
            <a:pPr algn="ctr"/>
            <a:endParaRPr lang="en-US" dirty="0"/>
          </a:p>
        </p:txBody>
      </p:sp>
      <p:pic>
        <p:nvPicPr>
          <p:cNvPr id="30724" name="Picture 4" descr="digital file from b&amp;w film copy neg. of old photographic printt"/>
          <p:cNvPicPr>
            <a:picLocks noChangeAspect="1" noChangeArrowheads="1"/>
          </p:cNvPicPr>
          <p:nvPr/>
        </p:nvPicPr>
        <p:blipFill>
          <a:blip r:embed="rId2" cstate="print"/>
          <a:srcRect/>
          <a:stretch>
            <a:fillRect/>
          </a:stretch>
        </p:blipFill>
        <p:spPr bwMode="auto">
          <a:xfrm>
            <a:off x="3733800" y="457200"/>
            <a:ext cx="1752600" cy="2347232"/>
          </a:xfrm>
          <a:prstGeom prst="rect">
            <a:avLst/>
          </a:prstGeom>
          <a:noFill/>
          <a:ln w="38100">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21348" t="24889" r="20787" b="15556"/>
          <a:stretch>
            <a:fillRect/>
          </a:stretch>
        </p:blipFill>
        <p:spPr bwMode="auto">
          <a:xfrm>
            <a:off x="609600" y="609600"/>
            <a:ext cx="7848600" cy="5105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96</TotalTime>
  <Words>148</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Freeman &amp; Bright v. Hastings  Hastings owed the firm of Freeman and Bright $3,701.59, but failed to pay. Hastings owned 1,600 acres of land in Vermilion and Iroquois Counties and gave Greenlee a trust deed to sell the land to pay three debts totaling $1,500, not including Freeman and Bright's. Freeman and Bright sued Hastings and others to set aside the trust deed and petitioned the court to sell the land to pay all of Hastings's creditors. Pomeroy and other creditors retained Lincoln and filed a cross-bill and claimed that Greenlee had sold the land for $7,000, and pro-rated the money to Hastings's creditors, including Freeman and Bright. Pomeroy and others had been left out of the distribution and wanted to be paid. Freeman and Bright later dismissed the case.</vt:lpstr>
      <vt:lpstr>Decree in Ex parte Lewis</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11</cp:revision>
  <dcterms:created xsi:type="dcterms:W3CDTF">2012-11-19T17:07:01Z</dcterms:created>
  <dcterms:modified xsi:type="dcterms:W3CDTF">2012-11-26T17:35:00Z</dcterms:modified>
</cp:coreProperties>
</file>