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3" r:id="rId6"/>
    <p:sldId id="260" r:id="rId7"/>
    <p:sldId id="261" r:id="rId8"/>
    <p:sldId id="262"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F0BA34B-0E7E-4968-BCAA-5BA7103B3FB7}" type="datetimeFigureOut">
              <a:rPr lang="en-US" smtClean="0"/>
              <a:pPr/>
              <a:t>11/27/2012</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4AB2090A-C2D7-4A15-8027-D4012276A7A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0BA34B-0E7E-4968-BCAA-5BA7103B3FB7}"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2090A-C2D7-4A15-8027-D4012276A7A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0BA34B-0E7E-4968-BCAA-5BA7103B3FB7}"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2090A-C2D7-4A15-8027-D4012276A7A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F0BA34B-0E7E-4968-BCAA-5BA7103B3FB7}" type="datetimeFigureOut">
              <a:rPr lang="en-US" smtClean="0"/>
              <a:pPr/>
              <a:t>11/27/2012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4AB2090A-C2D7-4A15-8027-D4012276A7A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F0BA34B-0E7E-4968-BCAA-5BA7103B3FB7}" type="datetimeFigureOut">
              <a:rPr lang="en-US" smtClean="0"/>
              <a:pPr/>
              <a:t>11/27/2012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4AB2090A-C2D7-4A15-8027-D4012276A7AA}"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7F0BA34B-0E7E-4968-BCAA-5BA7103B3FB7}" type="datetimeFigureOut">
              <a:rPr lang="en-US" smtClean="0"/>
              <a:pPr/>
              <a:t>11/27/2012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AB2090A-C2D7-4A15-8027-D4012276A7A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7F0BA34B-0E7E-4968-BCAA-5BA7103B3FB7}" type="datetimeFigureOut">
              <a:rPr lang="en-US" smtClean="0"/>
              <a:pPr/>
              <a:t>11/27/2012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4AB2090A-C2D7-4A15-8027-D4012276A7AA}"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F0BA34B-0E7E-4968-BCAA-5BA7103B3FB7}" type="datetimeFigureOut">
              <a:rPr lang="en-US" smtClean="0"/>
              <a:pPr/>
              <a:t>11/27/2012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2090A-C2D7-4A15-8027-D4012276A7A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F0BA34B-0E7E-4968-BCAA-5BA7103B3FB7}" type="datetimeFigureOut">
              <a:rPr lang="en-US" smtClean="0"/>
              <a:pPr/>
              <a:t>11/27/2012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2090A-C2D7-4A15-8027-D4012276A7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F0BA34B-0E7E-4968-BCAA-5BA7103B3FB7}" type="datetimeFigureOut">
              <a:rPr lang="en-US" smtClean="0"/>
              <a:pPr/>
              <a:t>11/27/2012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2090A-C2D7-4A15-8027-D4012276A7A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7F0BA34B-0E7E-4968-BCAA-5BA7103B3FB7}"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AB2090A-C2D7-4A15-8027-D4012276A7AA}"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F0BA34B-0E7E-4968-BCAA-5BA7103B3FB7}" type="datetimeFigureOut">
              <a:rPr lang="en-US" smtClean="0"/>
              <a:pPr/>
              <a:t>11/27/2012</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AB2090A-C2D7-4A15-8027-D4012276A7AA}"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memory.loc.gov/service/rbc/lprbscsm/scsm1510/001r.jpg" TargetMode="External"/><Relationship Id="rId1" Type="http://schemas.openxmlformats.org/officeDocument/2006/relationships/slideLayout" Target="../slideLayouts/slideLayout4.xml"/><Relationship Id="rId4" Type="http://schemas.openxmlformats.org/officeDocument/2006/relationships/hyperlink" Target="http://hdl.loc.gov/loc.rbc/lprbscsm.scsm151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memory.loc.gov/service/rbc/lprbscsm/scsm1457/001r.jpg" TargetMode="External"/><Relationship Id="rId2" Type="http://schemas.openxmlformats.org/officeDocument/2006/relationships/hyperlink" Target="http://hdl.loc.gov/loc.rbc/lprbscsm.scsm1457" TargetMode="External"/><Relationship Id="rId1" Type="http://schemas.openxmlformats.org/officeDocument/2006/relationships/slideLayout" Target="../slideLayouts/slideLayout4.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hdl.loc.gov/loc.rbc/lprbscsm.scsm1444"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Lincoln And The Law</a:t>
            </a:r>
            <a:endParaRPr lang="en-US" dirty="0"/>
          </a:p>
        </p:txBody>
      </p:sp>
      <p:sp>
        <p:nvSpPr>
          <p:cNvPr id="3" name="Subtitle 2"/>
          <p:cNvSpPr>
            <a:spLocks noGrp="1"/>
          </p:cNvSpPr>
          <p:nvPr>
            <p:ph type="subTitle" idx="1"/>
          </p:nvPr>
        </p:nvSpPr>
        <p:spPr/>
        <p:txBody>
          <a:bodyPr/>
          <a:lstStyle/>
          <a:p>
            <a:r>
              <a:rPr lang="en-US" dirty="0" smtClean="0"/>
              <a:t>Hannah Kirby</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ourt house"/>
          <p:cNvPicPr>
            <a:picLocks noChangeAspect="1" noChangeArrowheads="1"/>
          </p:cNvPicPr>
          <p:nvPr/>
        </p:nvPicPr>
        <p:blipFill>
          <a:blip r:embed="rId2" cstate="print"/>
          <a:srcRect/>
          <a:stretch>
            <a:fillRect/>
          </a:stretch>
        </p:blipFill>
        <p:spPr bwMode="auto">
          <a:xfrm>
            <a:off x="1219200" y="1524000"/>
            <a:ext cx="6096000" cy="5067301"/>
          </a:xfrm>
          <a:prstGeom prst="rect">
            <a:avLst/>
          </a:prstGeom>
          <a:noFill/>
        </p:spPr>
      </p:pic>
      <p:sp>
        <p:nvSpPr>
          <p:cNvPr id="8" name="Title 7"/>
          <p:cNvSpPr>
            <a:spLocks noGrp="1"/>
          </p:cNvSpPr>
          <p:nvPr>
            <p:ph type="title"/>
          </p:nvPr>
        </p:nvSpPr>
        <p:spPr/>
        <p:txBody>
          <a:bodyPr>
            <a:normAutofit fontScale="90000"/>
          </a:bodyPr>
          <a:lstStyle/>
          <a:p>
            <a:r>
              <a:rPr lang="en-US" b="1" dirty="0" smtClean="0"/>
              <a:t> </a:t>
            </a:r>
            <a:r>
              <a:rPr lang="en-US" dirty="0" smtClean="0"/>
              <a:t>http://www.loc.gov/pictures/item/2009630142/</a:t>
            </a:r>
            <a:endParaRPr lang="en-US" dirty="0"/>
          </a:p>
        </p:txBody>
      </p:sp>
      <p:sp>
        <p:nvSpPr>
          <p:cNvPr id="9" name="Content Placeholder 8"/>
          <p:cNvSpPr>
            <a:spLocks noGrp="1"/>
          </p:cNvSpPr>
          <p:nvPr>
            <p:ph idx="1"/>
          </p:nvPr>
        </p:nvSpPr>
        <p:spPr/>
        <p:txBody>
          <a:bodyPr/>
          <a:lstStyle/>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http://www.loc.gov/pictures/item/98517810/</a:t>
            </a:r>
            <a:endParaRPr lang="en-US" dirty="0"/>
          </a:p>
        </p:txBody>
      </p:sp>
      <p:sp>
        <p:nvSpPr>
          <p:cNvPr id="3" name="Content Placeholder 2"/>
          <p:cNvSpPr>
            <a:spLocks noGrp="1"/>
          </p:cNvSpPr>
          <p:nvPr>
            <p:ph sz="half" idx="1"/>
          </p:nvPr>
        </p:nvSpPr>
        <p:spPr/>
        <p:txBody>
          <a:bodyPr/>
          <a:lstStyle/>
          <a:p>
            <a:r>
              <a:rPr lang="en-US" dirty="0" smtClean="0"/>
              <a:t>Summary: Abraham Lincoln, head-and-shoulders portrait, facing right.</a:t>
            </a:r>
            <a:endParaRPr lang="en-US" dirty="0"/>
          </a:p>
        </p:txBody>
      </p:sp>
      <p:pic>
        <p:nvPicPr>
          <p:cNvPr id="5" name="Content Placeholder 4" descr="3c21969_150px.jpg"/>
          <p:cNvPicPr>
            <a:picLocks noGrp="1" noChangeAspect="1"/>
          </p:cNvPicPr>
          <p:nvPr>
            <p:ph sz="half" idx="2"/>
          </p:nvPr>
        </p:nvPicPr>
        <p:blipFill>
          <a:blip r:embed="rId2" cstate="print"/>
          <a:stretch>
            <a:fillRect/>
          </a:stretch>
        </p:blipFill>
        <p:spPr>
          <a:xfrm>
            <a:off x="5257800" y="1676400"/>
            <a:ext cx="3383280" cy="42291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Wordle</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533400" y="1371600"/>
            <a:ext cx="8265160" cy="51657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4" name="Content Placeholder 3" descr="Image 1 of 2, Order in People for use of White v. Yount, [Law pa">
            <a:hlinkClick r:id="rId2"/>
          </p:cNvPr>
          <p:cNvPicPr>
            <a:picLocks noGrp="1"/>
          </p:cNvPicPr>
          <p:nvPr>
            <p:ph sz="half" idx="1"/>
          </p:nvPr>
        </p:nvPicPr>
        <p:blipFill>
          <a:blip r:embed="rId3" cstate="print"/>
          <a:stretch>
            <a:fillRect/>
          </a:stretch>
        </p:blipFill>
        <p:spPr bwMode="auto">
          <a:xfrm>
            <a:off x="894115" y="1600200"/>
            <a:ext cx="3012370" cy="4724400"/>
          </a:xfrm>
          <a:prstGeom prst="rect">
            <a:avLst/>
          </a:prstGeom>
          <a:noFill/>
          <a:ln w="9525">
            <a:noFill/>
            <a:miter lim="800000"/>
            <a:headEnd/>
            <a:tailEnd/>
          </a:ln>
        </p:spPr>
      </p:pic>
      <p:sp>
        <p:nvSpPr>
          <p:cNvPr id="7" name="Content Placeholder 6"/>
          <p:cNvSpPr>
            <a:spLocks noGrp="1"/>
          </p:cNvSpPr>
          <p:nvPr>
            <p:ph sz="half" idx="2"/>
          </p:nvPr>
        </p:nvSpPr>
        <p:spPr/>
        <p:txBody>
          <a:bodyPr>
            <a:normAutofit fontScale="62500" lnSpcReduction="20000"/>
          </a:bodyPr>
          <a:lstStyle/>
          <a:p>
            <a:pPr marL="0" lvl="0" indent="0" fontAlgn="base">
              <a:spcBef>
                <a:spcPct val="0"/>
              </a:spcBef>
              <a:spcAft>
                <a:spcPct val="0"/>
              </a:spcAft>
              <a:buClrTx/>
              <a:buSzTx/>
              <a:buNone/>
            </a:pPr>
            <a:r>
              <a:rPr lang="en-US" dirty="0" smtClean="0">
                <a:solidFill>
                  <a:schemeClr val="tx1"/>
                </a:solidFill>
                <a:latin typeface="Verdana" pitchFamily="34" charset="0"/>
                <a:ea typeface="Calibri" pitchFamily="34" charset="0"/>
                <a:cs typeface="Times New Roman" pitchFamily="18" charset="0"/>
                <a:hlinkClick r:id="rId4"/>
              </a:rPr>
              <a:t>http://hdl.loc.gov/loc.rbc/lprbscsm.scsm1510</a:t>
            </a:r>
            <a:endParaRPr lang="en-US" sz="2400" dirty="0" smtClean="0">
              <a:solidFill>
                <a:schemeClr val="tx1"/>
              </a:solidFill>
              <a:latin typeface="Arial" pitchFamily="34" charset="0"/>
              <a:cs typeface="Arial" pitchFamily="34" charset="0"/>
            </a:endParaRPr>
          </a:p>
          <a:p>
            <a:pPr marL="0" lvl="0" indent="0" eaLnBrk="0" fontAlgn="base" hangingPunct="0">
              <a:spcBef>
                <a:spcPct val="0"/>
              </a:spcBef>
              <a:spcAft>
                <a:spcPct val="0"/>
              </a:spcAft>
              <a:buClrTx/>
              <a:buSzTx/>
              <a:buNone/>
            </a:pPr>
            <a:r>
              <a:rPr lang="en-US" dirty="0" smtClean="0">
                <a:solidFill>
                  <a:srgbClr val="666666"/>
                </a:solidFill>
                <a:latin typeface="Verdana" pitchFamily="34" charset="0"/>
                <a:ea typeface="Calibri" pitchFamily="34" charset="0"/>
                <a:cs typeface="Times New Roman" pitchFamily="18" charset="0"/>
              </a:rPr>
              <a:t>Summary: The people of Illinois, for the use of White, retained Lincoln and sued </a:t>
            </a:r>
            <a:r>
              <a:rPr lang="en-US" dirty="0" err="1" smtClean="0">
                <a:solidFill>
                  <a:srgbClr val="666666"/>
                </a:solidFill>
                <a:latin typeface="Verdana" pitchFamily="34" charset="0"/>
                <a:ea typeface="Calibri" pitchFamily="34" charset="0"/>
                <a:cs typeface="Times New Roman" pitchFamily="18" charset="0"/>
              </a:rPr>
              <a:t>Yount</a:t>
            </a:r>
            <a:r>
              <a:rPr lang="en-US" dirty="0" smtClean="0">
                <a:solidFill>
                  <a:srgbClr val="666666"/>
                </a:solidFill>
                <a:latin typeface="Verdana" pitchFamily="34" charset="0"/>
                <a:ea typeface="Calibri" pitchFamily="34" charset="0"/>
                <a:cs typeface="Times New Roman" pitchFamily="18" charset="0"/>
              </a:rPr>
              <a:t> to collect a $12,000 debt. White, the administrator de </a:t>
            </a:r>
            <a:r>
              <a:rPr lang="en-US" dirty="0" err="1" smtClean="0">
                <a:solidFill>
                  <a:srgbClr val="666666"/>
                </a:solidFill>
                <a:latin typeface="Verdana" pitchFamily="34" charset="0"/>
                <a:ea typeface="Calibri" pitchFamily="34" charset="0"/>
                <a:cs typeface="Times New Roman" pitchFamily="18" charset="0"/>
              </a:rPr>
              <a:t>bonis</a:t>
            </a:r>
            <a:r>
              <a:rPr lang="en-US" dirty="0" smtClean="0">
                <a:solidFill>
                  <a:srgbClr val="666666"/>
                </a:solidFill>
                <a:latin typeface="Verdana" pitchFamily="34" charset="0"/>
                <a:ea typeface="Calibri" pitchFamily="34" charset="0"/>
                <a:cs typeface="Times New Roman" pitchFamily="18" charset="0"/>
              </a:rPr>
              <a:t> non of Joseph Davis's estate, charged that </a:t>
            </a:r>
            <a:r>
              <a:rPr lang="en-US" dirty="0" err="1" smtClean="0">
                <a:solidFill>
                  <a:srgbClr val="666666"/>
                </a:solidFill>
                <a:latin typeface="Verdana" pitchFamily="34" charset="0"/>
                <a:ea typeface="Calibri" pitchFamily="34" charset="0"/>
                <a:cs typeface="Times New Roman" pitchFamily="18" charset="0"/>
              </a:rPr>
              <a:t>Yount</a:t>
            </a:r>
            <a:r>
              <a:rPr lang="en-US" dirty="0" smtClean="0">
                <a:solidFill>
                  <a:srgbClr val="666666"/>
                </a:solidFill>
                <a:latin typeface="Verdana" pitchFamily="34" charset="0"/>
                <a:ea typeface="Calibri" pitchFamily="34" charset="0"/>
                <a:cs typeface="Times New Roman" pitchFamily="18" charset="0"/>
              </a:rPr>
              <a:t>, as administrator of Marcus Snow's estate, was liable for the $12,000 due to the Davis estate from Snow, who had been administrator de </a:t>
            </a:r>
            <a:r>
              <a:rPr lang="en-US" dirty="0" err="1" smtClean="0">
                <a:solidFill>
                  <a:srgbClr val="666666"/>
                </a:solidFill>
                <a:latin typeface="Verdana" pitchFamily="34" charset="0"/>
                <a:ea typeface="Calibri" pitchFamily="34" charset="0"/>
                <a:cs typeface="Times New Roman" pitchFamily="18" charset="0"/>
              </a:rPr>
              <a:t>bonis</a:t>
            </a:r>
            <a:r>
              <a:rPr lang="en-US" dirty="0" smtClean="0">
                <a:solidFill>
                  <a:srgbClr val="666666"/>
                </a:solidFill>
                <a:latin typeface="Verdana" pitchFamily="34" charset="0"/>
                <a:ea typeface="Calibri" pitchFamily="34" charset="0"/>
                <a:cs typeface="Times New Roman" pitchFamily="18" charset="0"/>
              </a:rPr>
              <a:t> non of Davis's estate until his death. White stated that the $12,000 debt that Snow owed the estate came from Snow's selling real and personal property from the estate. The court ruled for </a:t>
            </a:r>
            <a:r>
              <a:rPr lang="en-US" dirty="0" err="1" smtClean="0">
                <a:solidFill>
                  <a:srgbClr val="666666"/>
                </a:solidFill>
                <a:latin typeface="Verdana" pitchFamily="34" charset="0"/>
                <a:ea typeface="Calibri" pitchFamily="34" charset="0"/>
                <a:cs typeface="Times New Roman" pitchFamily="18" charset="0"/>
              </a:rPr>
              <a:t>Yount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mrlincolnandfriends.org/upload/lincoln_lawyer_newman_large.jpg"/>
          <p:cNvPicPr>
            <a:picLocks noChangeAspect="1" noChangeArrowheads="1"/>
          </p:cNvPicPr>
          <p:nvPr/>
        </p:nvPicPr>
        <p:blipFill>
          <a:blip r:embed="rId2" cstate="print"/>
          <a:srcRect/>
          <a:stretch>
            <a:fillRect/>
          </a:stretch>
        </p:blipFill>
        <p:spPr bwMode="auto">
          <a:xfrm>
            <a:off x="2133600" y="914400"/>
            <a:ext cx="4762500" cy="464820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fontScale="85000" lnSpcReduction="20000"/>
          </a:bodyPr>
          <a:lstStyle/>
          <a:p>
            <a:r>
              <a:rPr lang="en-US" u="sng" dirty="0" smtClean="0">
                <a:hlinkClick r:id="rId2"/>
              </a:rPr>
              <a:t>http://hdl.loc.gov/loc.rbc/lprbscsm.scsm1457</a:t>
            </a:r>
            <a:endParaRPr lang="en-US" dirty="0" smtClean="0"/>
          </a:p>
          <a:p>
            <a:r>
              <a:rPr lang="en-US" dirty="0" smtClean="0"/>
              <a:t>Summary: Gatling, Martin, and Prather retained Lincoln and sued the Great Western Railroad for unlawful detention of five acres of their land. The railroad's depot, built on the property, had burned, and Gatling requested $500 in damages. Gatling dismissed the suit. Gatling later invented the rapid fire "Gatling gun." October 1880</a:t>
            </a:r>
          </a:p>
          <a:p>
            <a:endParaRPr lang="en-US" dirty="0"/>
          </a:p>
        </p:txBody>
      </p:sp>
      <p:pic>
        <p:nvPicPr>
          <p:cNvPr id="5" name="Content Placeholder 4" descr="Image 1 of 2, Order in Gatling et al. v. Great Western Railroad,">
            <a:hlinkClick r:id="rId3"/>
          </p:cNvPr>
          <p:cNvPicPr>
            <a:picLocks noGrp="1"/>
          </p:cNvPicPr>
          <p:nvPr>
            <p:ph sz="half" idx="2"/>
          </p:nvPr>
        </p:nvPicPr>
        <p:blipFill>
          <a:blip r:embed="rId4" cstate="print"/>
          <a:srcRect/>
          <a:stretch>
            <a:fillRect/>
          </a:stretch>
        </p:blipFill>
        <p:spPr bwMode="auto">
          <a:xfrm>
            <a:off x="4648200" y="1960833"/>
            <a:ext cx="4343400" cy="400313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http://hdl.loc.gov/loc.rbc/lprbscsm.scsm1406</a:t>
            </a:r>
            <a:endParaRPr lang="en-US" dirty="0"/>
          </a:p>
        </p:txBody>
      </p:sp>
      <p:sp>
        <p:nvSpPr>
          <p:cNvPr id="7" name="Content Placeholder 6"/>
          <p:cNvSpPr>
            <a:spLocks noGrp="1"/>
          </p:cNvSpPr>
          <p:nvPr>
            <p:ph sz="half" idx="1"/>
          </p:nvPr>
        </p:nvSpPr>
        <p:spPr/>
        <p:txBody>
          <a:bodyPr>
            <a:normAutofit lnSpcReduction="10000"/>
          </a:bodyPr>
          <a:lstStyle/>
          <a:p>
            <a:r>
              <a:rPr lang="en-US" dirty="0" smtClean="0"/>
              <a:t>Summary: John Jackson retained Logan and </a:t>
            </a:r>
            <a:r>
              <a:rPr lang="en-US" b="1" dirty="0" smtClean="0"/>
              <a:t>Lincoln</a:t>
            </a:r>
            <a:r>
              <a:rPr lang="en-US" dirty="0" smtClean="0"/>
              <a:t> and sued Maria Jackson for divorce on the grounds of adultery. The court ruled for John Jackson and granted the divorce</a:t>
            </a:r>
            <a:r>
              <a:rPr lang="en-US" dirty="0" smtClean="0"/>
              <a:t>.</a:t>
            </a:r>
          </a:p>
          <a:p>
            <a:r>
              <a:rPr lang="en-US" dirty="0" smtClean="0"/>
              <a:t>November 05, 1842</a:t>
            </a:r>
            <a:br>
              <a:rPr lang="en-US" dirty="0" smtClean="0"/>
            </a:br>
            <a:r>
              <a:rPr lang="en-US" dirty="0" smtClean="0"/>
              <a:t>Sangamon county, Illinois</a:t>
            </a:r>
            <a:endParaRPr lang="en-US" dirty="0"/>
          </a:p>
        </p:txBody>
      </p:sp>
      <p:sp>
        <p:nvSpPr>
          <p:cNvPr id="8" name="Content Placeholder 7"/>
          <p:cNvSpPr>
            <a:spLocks noGrp="1"/>
          </p:cNvSpPr>
          <p:nvPr>
            <p:ph sz="half" idx="2"/>
          </p:nvPr>
        </p:nvSpPr>
        <p:spPr/>
        <p:txBody>
          <a:bodyPr>
            <a:normAutofit lnSpcReduction="10000"/>
          </a:bodyPr>
          <a:lstStyle/>
          <a:p>
            <a:endParaRPr lang="en-US"/>
          </a:p>
        </p:txBody>
      </p:sp>
      <p:pic>
        <p:nvPicPr>
          <p:cNvPr id="8194" name="Picture 2" descr="Image 1 of 2, Bill for Divorce in Jackson v. Jackson, [Law paper"/>
          <p:cNvPicPr>
            <a:picLocks noChangeAspect="1" noChangeArrowheads="1"/>
          </p:cNvPicPr>
          <p:nvPr/>
        </p:nvPicPr>
        <p:blipFill>
          <a:blip r:embed="rId2" cstate="print"/>
          <a:srcRect/>
          <a:stretch>
            <a:fillRect/>
          </a:stretch>
        </p:blipFill>
        <p:spPr bwMode="auto">
          <a:xfrm>
            <a:off x="5181600" y="1371600"/>
            <a:ext cx="3505200" cy="5257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abelincoln.com/springfield/images/3-14.jpg"/>
          <p:cNvPicPr>
            <a:picLocks noChangeAspect="1" noChangeArrowheads="1"/>
          </p:cNvPicPr>
          <p:nvPr/>
        </p:nvPicPr>
        <p:blipFill>
          <a:blip r:embed="rId2" cstate="print"/>
          <a:srcRect/>
          <a:stretch>
            <a:fillRect/>
          </a:stretch>
        </p:blipFill>
        <p:spPr bwMode="auto">
          <a:xfrm>
            <a:off x="2362200" y="609600"/>
            <a:ext cx="4762500" cy="566737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fontScale="55000" lnSpcReduction="20000"/>
          </a:bodyPr>
          <a:lstStyle/>
          <a:p>
            <a:r>
              <a:rPr lang="en-US" u="sng" dirty="0" smtClean="0">
                <a:hlinkClick r:id="rId2"/>
              </a:rPr>
              <a:t>http://hdl.loc.gov/loc.rbc/lprbscsm.scsm1444</a:t>
            </a:r>
            <a:endParaRPr lang="en-US" dirty="0" smtClean="0"/>
          </a:p>
          <a:p>
            <a:r>
              <a:rPr lang="en-US" dirty="0" smtClean="0"/>
              <a:t>Summary: Joseph Gundy and John Gundy entered into the business of selling hogs and cattle in the fall of 1847, and decided to dissolve the partnership in December 1848. Joseph Gundy sued John Gundy in a chancery action to settle the partnership. Joseph Gundy also sued John Gundy in a separate common </a:t>
            </a:r>
            <a:r>
              <a:rPr lang="en-US" b="1" dirty="0" smtClean="0"/>
              <a:t>law</a:t>
            </a:r>
            <a:r>
              <a:rPr lang="en-US" dirty="0" smtClean="0"/>
              <a:t> action (Gundy v. Gundy). In this </a:t>
            </a:r>
            <a:r>
              <a:rPr lang="en-US" b="1" dirty="0" smtClean="0"/>
              <a:t>case</a:t>
            </a:r>
            <a:r>
              <a:rPr lang="en-US" dirty="0" smtClean="0"/>
              <a:t>, Joseph Gundy claimed that John Gundy owed him $200 for 1,000 bushels of corn; $200 for 110 hogs sold; and an additional amount for twenty-four steers. John Gundy retained Lincoln and answered that Joseph Gundy owed him money from the partnership and filed a cross-bill to obtain the sum. The parties reached a settlement in which the court ruled for Joseph Gundy and awarded $415.</a:t>
            </a:r>
          </a:p>
          <a:p>
            <a:r>
              <a:rPr lang="en-US" dirty="0" smtClean="0"/>
              <a:t>10/24/18</a:t>
            </a:r>
          </a:p>
          <a:p>
            <a:endParaRPr lang="en-US" dirty="0"/>
          </a:p>
        </p:txBody>
      </p:sp>
      <p:pic>
        <p:nvPicPr>
          <p:cNvPr id="5" name="Content Placeholder 4" descr="http://memory.loc.gov/service/rbc/lprbscsm/scsm1444/001r.jpg"/>
          <p:cNvPicPr>
            <a:picLocks noGrp="1"/>
          </p:cNvPicPr>
          <p:nvPr>
            <p:ph sz="half" idx="2"/>
          </p:nvPr>
        </p:nvPicPr>
        <p:blipFill>
          <a:blip r:embed="rId3" cstate="print"/>
          <a:srcRect/>
          <a:stretch>
            <a:fillRect/>
          </a:stretch>
        </p:blipFill>
        <p:spPr bwMode="auto">
          <a:xfrm>
            <a:off x="5222966" y="1600200"/>
            <a:ext cx="3193867" cy="47244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1.  HISTORIC AMERICAN BUILDINGS SURVEY PHOTOGRAPHER UNKNOWN, ABOUT 1898, VIEW FROM SOUTH-WEST - Old State House, Springfield, Sangamon County, IL"/>
          <p:cNvPicPr>
            <a:picLocks noChangeAspect="1" noChangeArrowheads="1"/>
          </p:cNvPicPr>
          <p:nvPr/>
        </p:nvPicPr>
        <p:blipFill>
          <a:blip r:embed="rId2" cstate="print"/>
          <a:srcRect/>
          <a:stretch>
            <a:fillRect/>
          </a:stretch>
        </p:blipFill>
        <p:spPr bwMode="auto">
          <a:xfrm>
            <a:off x="2362200" y="2581274"/>
            <a:ext cx="6096000" cy="4276726"/>
          </a:xfrm>
          <a:prstGeom prst="rect">
            <a:avLst/>
          </a:prstGeom>
          <a:noFill/>
        </p:spPr>
      </p:pic>
      <p:sp>
        <p:nvSpPr>
          <p:cNvPr id="4" name="Title 3"/>
          <p:cNvSpPr>
            <a:spLocks noGrp="1"/>
          </p:cNvSpPr>
          <p:nvPr>
            <p:ph type="title"/>
          </p:nvPr>
        </p:nvSpPr>
        <p:spPr/>
        <p:txBody>
          <a:bodyPr>
            <a:normAutofit fontScale="90000"/>
          </a:bodyPr>
          <a:lstStyle/>
          <a:p>
            <a:r>
              <a:rPr lang="en-US" b="1" dirty="0" smtClean="0"/>
              <a:t> Old State House, Springfield, Sangamon County, IL</a:t>
            </a:r>
            <a:br>
              <a:rPr lang="en-US" b="1" dirty="0" smtClean="0"/>
            </a:br>
            <a:endParaRPr lang="en-US" dirty="0"/>
          </a:p>
        </p:txBody>
      </p:sp>
      <p:sp>
        <p:nvSpPr>
          <p:cNvPr id="5" name="Content Placeholder 4"/>
          <p:cNvSpPr>
            <a:spLocks noGrp="1"/>
          </p:cNvSpPr>
          <p:nvPr>
            <p:ph idx="1"/>
          </p:nvPr>
        </p:nvSpPr>
        <p:spPr/>
        <p:txBody>
          <a:bodyPr/>
          <a:lstStyle/>
          <a:p>
            <a:r>
              <a:rPr lang="en-US" dirty="0" smtClean="0"/>
              <a:t> </a:t>
            </a:r>
            <a:r>
              <a:rPr lang="en-US" dirty="0" err="1" smtClean="0"/>
              <a:t>hhh</a:t>
            </a:r>
            <a:r>
              <a:rPr lang="en-US" dirty="0" smtClean="0"/>
              <a:t> il0202.photos.064076p http://hdl.loc.gov/loc.pnp/hhh.il0202/photos.064076p</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Danville, IL</a:t>
            </a:r>
            <a:endParaRPr lang="en-US" dirty="0"/>
          </a:p>
        </p:txBody>
      </p:sp>
      <p:sp>
        <p:nvSpPr>
          <p:cNvPr id="4" name="Content Placeholder 3"/>
          <p:cNvSpPr>
            <a:spLocks noGrp="1"/>
          </p:cNvSpPr>
          <p:nvPr>
            <p:ph sz="half" idx="1"/>
          </p:nvPr>
        </p:nvSpPr>
        <p:spPr>
          <a:xfrm>
            <a:off x="685800" y="1828800"/>
            <a:ext cx="4191000" cy="4724400"/>
          </a:xfrm>
        </p:spPr>
        <p:txBody>
          <a:bodyPr/>
          <a:lstStyle/>
          <a:p>
            <a:r>
              <a:rPr lang="en-US" dirty="0" smtClean="0"/>
              <a:t>http://www.loc.gov/pictures/item/2008678328/</a:t>
            </a:r>
            <a:endParaRPr lang="en-US" dirty="0"/>
          </a:p>
        </p:txBody>
      </p:sp>
      <p:pic>
        <p:nvPicPr>
          <p:cNvPr id="6" name="Picture 2" descr="digital file from b&amp;w film copy neg."/>
          <p:cNvPicPr>
            <a:picLocks noGrp="1" noChangeAspect="1" noChangeArrowheads="1"/>
          </p:cNvPicPr>
          <p:nvPr>
            <p:ph sz="half" idx="2"/>
          </p:nvPr>
        </p:nvPicPr>
        <p:blipFill>
          <a:blip r:embed="rId2" cstate="print"/>
          <a:srcRect/>
          <a:stretch>
            <a:fillRect/>
          </a:stretch>
        </p:blipFill>
        <p:spPr bwMode="auto">
          <a:xfrm>
            <a:off x="5791200" y="2438400"/>
            <a:ext cx="2514600" cy="3308684"/>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63</TotalTime>
  <Words>358</Words>
  <Application>Microsoft Office PowerPoint</Application>
  <PresentationFormat>On-screen Show (4:3)</PresentationFormat>
  <Paragraphs>20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Trek</vt:lpstr>
      <vt:lpstr>Lincoln And The Law</vt:lpstr>
      <vt:lpstr>Slide 2</vt:lpstr>
      <vt:lpstr>Slide 3</vt:lpstr>
      <vt:lpstr>Slide 4</vt:lpstr>
      <vt:lpstr>http://hdl.loc.gov/loc.rbc/lprbscsm.scsm1406</vt:lpstr>
      <vt:lpstr>Slide 6</vt:lpstr>
      <vt:lpstr>Slide 7</vt:lpstr>
      <vt:lpstr> Old State House, Springfield, Sangamon County, IL </vt:lpstr>
      <vt:lpstr>Danville, IL</vt:lpstr>
      <vt:lpstr> http://www.loc.gov/pictures/item/2009630142/</vt:lpstr>
      <vt:lpstr>http://www.loc.gov/pictures/item/98517810/</vt:lpstr>
      <vt:lpstr>Wordle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Lincoln And The Law</dc:title>
  <dc:creator>Windows User</dc:creator>
  <cp:lastModifiedBy>Windows User</cp:lastModifiedBy>
  <cp:revision>7</cp:revision>
  <dcterms:created xsi:type="dcterms:W3CDTF">2012-11-20T14:42:21Z</dcterms:created>
  <dcterms:modified xsi:type="dcterms:W3CDTF">2012-11-27T15:03:59Z</dcterms:modified>
</cp:coreProperties>
</file>