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7C80"/>
    <a:srgbClr val="FF66CC"/>
    <a:srgbClr val="FF33CC"/>
    <a:srgbClr val="CC00FF"/>
    <a:srgbClr val="FF6600"/>
    <a:srgbClr val="663300"/>
    <a:srgbClr val="A6510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6" y="-5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EBA11-EA53-4A60-9D3F-6E62BF454D36}"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7B8F0-471D-46D5-A39F-60168EC333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00FF"/>
            </a:gs>
            <a:gs pos="30000">
              <a:srgbClr val="FF33CC"/>
            </a:gs>
            <a:gs pos="70000">
              <a:srgbClr val="FF66CC"/>
            </a:gs>
            <a:gs pos="100000">
              <a:srgbClr val="FF669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EBA11-EA53-4A60-9D3F-6E62BF454D36}" type="datetimeFigureOut">
              <a:rPr lang="en-US" smtClean="0"/>
              <a:pPr/>
              <a:t>11/27/2012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7B8F0-471D-46D5-A39F-60168EC333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hdl.loc.gov/loc.pnp/ppmsca.19197"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hdl.loc.gov/loc.pnp/cph.3c02366"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loc.gov/pictures/item/2008678329/"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hdl.loc.gov/loc.pnp/hhh.oh0045/photos.128196p"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hdl.loc.gov/loc.pnp/hhh.il0372/photos.063398p"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memory.loc.gov/cgi-bin/ampage?collId=lprbscsm&amp;fileName=scsm1539/lprbscsmscsm1539.db&amp;recNum=0&amp;itemLink=h?ammem/scsmbib:@field(DOCID+@lit(scsm001541))" TargetMode="External"/><Relationship Id="rId1" Type="http://schemas.openxmlformats.org/officeDocument/2006/relationships/slideLayout" Target="../slideLayouts/slideLayout2.xml"/><Relationship Id="rId4" Type="http://schemas.openxmlformats.org/officeDocument/2006/relationships/hyperlink" Target="http://hdl.loc.gov/loc.rbc/lprbscsm.scsm1539"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hdl.loc.gov/loc.rbc/lprbscsm.scsm144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hdl.loc.gov/loc.rbc/lprbscsm.scsm144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hdl.loc.gov/loc.pnp/hhh.il0202/photos.064076p"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hdl.loc.gov/loc.pnp/hhh.il0202/photos.064076p"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hdl.loc.gov/loc.pnp/cph.3c23628"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www.loc.gov/pictures/item/2004677374/" TargetMode="External"/><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solidFill>
                  <a:schemeClr val="bg1"/>
                </a:solidFill>
                <a:effectLst>
                  <a:outerShdw blurRad="38100" dist="38100" dir="2700000" algn="tl">
                    <a:srgbClr val="000000">
                      <a:alpha val="43137"/>
                    </a:srgbClr>
                  </a:outerShdw>
                </a:effectLst>
                <a:latin typeface="Adobe Caslon Pro Bold" pitchFamily="18" charset="0"/>
              </a:rPr>
              <a:t>LINCOLN AND THE LAW</a:t>
            </a:r>
            <a:endParaRPr lang="en-US" i="1" dirty="0">
              <a:solidFill>
                <a:schemeClr val="bg1"/>
              </a:solidFill>
              <a:effectLst>
                <a:outerShdw blurRad="38100" dist="38100" dir="2700000" algn="tl">
                  <a:srgbClr val="000000">
                    <a:alpha val="43137"/>
                  </a:srgbClr>
                </a:outerShdw>
              </a:effectLst>
              <a:latin typeface="Adobe Caslon Pro Bold" pitchFamily="18" charset="0"/>
            </a:endParaRPr>
          </a:p>
        </p:txBody>
      </p:sp>
      <p:sp>
        <p:nvSpPr>
          <p:cNvPr id="3" name="Subtitle 2"/>
          <p:cNvSpPr>
            <a:spLocks noGrp="1"/>
          </p:cNvSpPr>
          <p:nvPr>
            <p:ph type="subTitle" idx="1"/>
          </p:nvPr>
        </p:nvSpPr>
        <p:spPr>
          <a:xfrm>
            <a:off x="609600" y="3810000"/>
            <a:ext cx="7924800" cy="1752600"/>
          </a:xfrm>
        </p:spPr>
        <p:txBody>
          <a:bodyPr/>
          <a:lstStyle/>
          <a:p>
            <a:r>
              <a:rPr lang="en-US" i="1" dirty="0" smtClean="0">
                <a:solidFill>
                  <a:schemeClr val="bg1"/>
                </a:solidFill>
                <a:effectLst>
                  <a:outerShdw blurRad="38100" dist="38100" dir="2700000" algn="tl">
                    <a:srgbClr val="000000">
                      <a:alpha val="43137"/>
                    </a:srgbClr>
                  </a:outerShdw>
                </a:effectLst>
                <a:latin typeface="Adobe Caslon Pro Bold" pitchFamily="18" charset="0"/>
              </a:rPr>
              <a:t>A COMMUNITY HISTORY PROJECT</a:t>
            </a:r>
            <a:endParaRPr lang="en-US" i="1" dirty="0">
              <a:solidFill>
                <a:schemeClr val="bg1"/>
              </a:solidFill>
              <a:effectLst>
                <a:outerShdw blurRad="38100" dist="38100" dir="2700000" algn="tl">
                  <a:srgbClr val="000000">
                    <a:alpha val="43137"/>
                  </a:srgbClr>
                </a:outerShdw>
              </a:effectLst>
              <a:latin typeface="Adobe Caslon Pro Bol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dobe Caslon Pro" pitchFamily="18" charset="0"/>
              </a:rPr>
              <a:t>The Coles Co County Courthouse</a:t>
            </a:r>
            <a:endParaRPr lang="en-US" i="1" dirty="0">
              <a:latin typeface="Adobe Caslon Pro" pitchFamily="18" charset="0"/>
            </a:endParaRPr>
          </a:p>
        </p:txBody>
      </p:sp>
      <p:sp>
        <p:nvSpPr>
          <p:cNvPr id="4" name="Content Placeholder 3"/>
          <p:cNvSpPr>
            <a:spLocks noGrp="1"/>
          </p:cNvSpPr>
          <p:nvPr>
            <p:ph sz="half" idx="2"/>
          </p:nvPr>
        </p:nvSpPr>
        <p:spPr/>
        <p:txBody>
          <a:bodyPr/>
          <a:lstStyle/>
          <a:p>
            <a:r>
              <a:rPr lang="en-US" i="1" dirty="0" smtClean="0">
                <a:latin typeface="Adobe Caslon Pro" pitchFamily="18" charset="0"/>
              </a:rPr>
              <a:t>Location: Charleston, IL</a:t>
            </a:r>
          </a:p>
          <a:p>
            <a:r>
              <a:rPr lang="en-US" i="1" dirty="0" smtClean="0">
                <a:latin typeface="Adobe Caslon Pro" pitchFamily="18" charset="0"/>
              </a:rPr>
              <a:t>Date: 1860-1898(?)</a:t>
            </a:r>
          </a:p>
          <a:p>
            <a:endParaRPr lang="en-US" i="1" dirty="0" smtClean="0">
              <a:latin typeface="Adobe Caslon Pro" pitchFamily="18" charset="0"/>
            </a:endParaRPr>
          </a:p>
          <a:p>
            <a:r>
              <a:rPr lang="en-US" b="1" i="1" u="sng" dirty="0" smtClean="0">
                <a:latin typeface="Adobe Caslon Pro" pitchFamily="18" charset="0"/>
                <a:hlinkClick r:id="rId2"/>
              </a:rPr>
              <a:t>http://hdl.loc.gov/loc.pnp/ppmsca.19197</a:t>
            </a:r>
            <a:endParaRPr lang="en-US" i="1" dirty="0" smtClean="0">
              <a:latin typeface="Adobe Caslon Pro" pitchFamily="18" charset="0"/>
            </a:endParaRPr>
          </a:p>
          <a:p>
            <a:endParaRPr lang="en-US" dirty="0"/>
          </a:p>
        </p:txBody>
      </p:sp>
      <p:pic>
        <p:nvPicPr>
          <p:cNvPr id="5" name="panhack" descr="The Coles County Court House in Charleston, Ills., in which Lincoln often practiced law and before which he made a short speech in the evening after his fourth joint debate with Douglas, Sept. 18, 1858"/>
          <p:cNvPicPr>
            <a:picLocks noGrp="1"/>
          </p:cNvPicPr>
          <p:nvPr>
            <p:ph sz="half" idx="1"/>
          </p:nvPr>
        </p:nvPicPr>
        <p:blipFill>
          <a:blip r:embed="rId3" cstate="print"/>
          <a:srcRect/>
          <a:stretch>
            <a:fillRect/>
          </a:stretch>
        </p:blipFill>
        <p:spPr bwMode="auto">
          <a:xfrm>
            <a:off x="381000" y="2286000"/>
            <a:ext cx="4038600" cy="379906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00600"/>
            <a:ext cx="9144000" cy="566738"/>
          </a:xfrm>
        </p:spPr>
        <p:txBody>
          <a:bodyPr>
            <a:normAutofit/>
          </a:bodyPr>
          <a:lstStyle/>
          <a:p>
            <a:pPr algn="ctr"/>
            <a:r>
              <a:rPr lang="en-US" sz="2800" i="1" dirty="0" smtClean="0">
                <a:latin typeface="Adobe Caslon Pro" pitchFamily="18" charset="0"/>
              </a:rPr>
              <a:t>Lincoln’s Residence</a:t>
            </a:r>
            <a:endParaRPr lang="en-US" sz="2800" i="1" dirty="0">
              <a:latin typeface="Adobe Caslon Pro" pitchFamily="18" charset="0"/>
            </a:endParaRPr>
          </a:p>
        </p:txBody>
      </p:sp>
      <p:sp>
        <p:nvSpPr>
          <p:cNvPr id="4" name="Text Placeholder 3"/>
          <p:cNvSpPr>
            <a:spLocks noGrp="1"/>
          </p:cNvSpPr>
          <p:nvPr>
            <p:ph type="body" sz="half" idx="2"/>
          </p:nvPr>
        </p:nvSpPr>
        <p:spPr>
          <a:xfrm>
            <a:off x="0" y="5367338"/>
            <a:ext cx="9144000" cy="804862"/>
          </a:xfrm>
        </p:spPr>
        <p:txBody>
          <a:bodyPr>
            <a:normAutofit/>
          </a:bodyPr>
          <a:lstStyle/>
          <a:p>
            <a:pPr algn="ctr"/>
            <a:r>
              <a:rPr lang="en-US" sz="2000" b="1" i="1" dirty="0" smtClean="0">
                <a:latin typeface="Adobe Caslon Pro" pitchFamily="18" charset="0"/>
              </a:rPr>
              <a:t>Location: Springfield, IL</a:t>
            </a:r>
          </a:p>
          <a:p>
            <a:pPr algn="ctr"/>
            <a:r>
              <a:rPr lang="en-US" sz="2000" b="1" i="1" dirty="0" smtClean="0">
                <a:latin typeface="Adobe Caslon Pro" pitchFamily="18" charset="0"/>
              </a:rPr>
              <a:t>Date: 1900</a:t>
            </a:r>
            <a:endParaRPr lang="en-US" sz="2000" b="1" i="1" dirty="0">
              <a:latin typeface="Adobe Caslon Pro" pitchFamily="18" charset="0"/>
            </a:endParaRPr>
          </a:p>
        </p:txBody>
      </p:sp>
      <p:pic>
        <p:nvPicPr>
          <p:cNvPr id="5" name="panhack" descr="Lincoln's residence, Springfield, Ill."/>
          <p:cNvPicPr>
            <a:picLocks noGrp="1"/>
          </p:cNvPicPr>
          <p:nvPr>
            <p:ph type="pic" idx="1"/>
          </p:nvPr>
        </p:nvPicPr>
        <p:blipFill>
          <a:blip r:embed="rId2" cstate="print"/>
          <a:srcRect t="3033" b="3033"/>
          <a:stretch>
            <a:fillRect/>
          </a:stretch>
        </p:blipFill>
        <p:spPr bwMode="auto">
          <a:xfrm>
            <a:off x="304800" y="612775"/>
            <a:ext cx="8458200" cy="4114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Lincoln/</a:t>
            </a:r>
            <a:r>
              <a:rPr lang="en-US" dirty="0" err="1" smtClean="0"/>
              <a:t>lith</a:t>
            </a:r>
            <a:endParaRPr lang="en-US" dirty="0"/>
          </a:p>
        </p:txBody>
      </p:sp>
      <p:sp>
        <p:nvSpPr>
          <p:cNvPr id="3" name="Content Placeholder 2"/>
          <p:cNvSpPr>
            <a:spLocks noGrp="1"/>
          </p:cNvSpPr>
          <p:nvPr>
            <p:ph sz="half" idx="1"/>
          </p:nvPr>
        </p:nvSpPr>
        <p:spPr/>
        <p:txBody>
          <a:bodyPr/>
          <a:lstStyle/>
          <a:p>
            <a:r>
              <a:rPr lang="en-US" i="1" dirty="0" smtClean="0">
                <a:latin typeface="Adobe Caslon Pro" pitchFamily="18" charset="0"/>
              </a:rPr>
              <a:t>Creators: Mendel, Ed</a:t>
            </a:r>
          </a:p>
          <a:p>
            <a:r>
              <a:rPr lang="en-US" i="1" dirty="0" smtClean="0">
                <a:latin typeface="Adobe Caslon Pro" pitchFamily="18" charset="0"/>
              </a:rPr>
              <a:t>Location: Chicago, IL</a:t>
            </a:r>
          </a:p>
          <a:p>
            <a:r>
              <a:rPr lang="en-US" i="1" dirty="0" smtClean="0">
                <a:latin typeface="Adobe Caslon Pro" pitchFamily="18" charset="0"/>
              </a:rPr>
              <a:t>Date: 1850-1900(?)</a:t>
            </a:r>
          </a:p>
          <a:p>
            <a:endParaRPr lang="en-US" i="1" dirty="0" smtClean="0">
              <a:latin typeface="Adobe Caslon Pro" pitchFamily="18" charset="0"/>
            </a:endParaRPr>
          </a:p>
          <a:p>
            <a:r>
              <a:rPr lang="en-US" i="1" u="sng" dirty="0" smtClean="0">
                <a:latin typeface="Adobe Caslon Pro" pitchFamily="18" charset="0"/>
                <a:hlinkClick r:id="rId2"/>
              </a:rPr>
              <a:t>http://hdl.loc.gov/loc.pnp/cph.3c02366</a:t>
            </a:r>
            <a:endParaRPr lang="en-US" i="1" dirty="0" smtClean="0">
              <a:latin typeface="Adobe Caslon Pro" pitchFamily="18" charset="0"/>
            </a:endParaRPr>
          </a:p>
          <a:p>
            <a:endParaRPr lang="en-US" dirty="0"/>
          </a:p>
        </p:txBody>
      </p:sp>
      <p:pic>
        <p:nvPicPr>
          <p:cNvPr id="5" name="panhack" descr="Abraham Lincoln"/>
          <p:cNvPicPr>
            <a:picLocks noGrp="1"/>
          </p:cNvPicPr>
          <p:nvPr>
            <p:ph sz="half" idx="2"/>
          </p:nvPr>
        </p:nvPicPr>
        <p:blipFill>
          <a:blip r:embed="rId3" cstate="print"/>
          <a:srcRect/>
          <a:stretch>
            <a:fillRect/>
          </a:stretch>
        </p:blipFill>
        <p:spPr bwMode="auto">
          <a:xfrm rot="751583">
            <a:off x="5336239" y="1520996"/>
            <a:ext cx="3209478" cy="3886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Lincoln in a </a:t>
            </a:r>
            <a:r>
              <a:rPr lang="en-US" dirty="0" err="1" smtClean="0"/>
              <a:t>borowed</a:t>
            </a:r>
            <a:r>
              <a:rPr lang="en-US" dirty="0" smtClean="0"/>
              <a:t> coat</a:t>
            </a:r>
            <a:endParaRPr lang="en-US" dirty="0"/>
          </a:p>
        </p:txBody>
      </p:sp>
      <p:sp>
        <p:nvSpPr>
          <p:cNvPr id="4" name="Content Placeholder 3"/>
          <p:cNvSpPr>
            <a:spLocks noGrp="1"/>
          </p:cNvSpPr>
          <p:nvPr>
            <p:ph sz="half" idx="2"/>
          </p:nvPr>
        </p:nvSpPr>
        <p:spPr/>
        <p:txBody>
          <a:bodyPr/>
          <a:lstStyle/>
          <a:p>
            <a:r>
              <a:rPr lang="en-US" i="1" dirty="0" smtClean="0">
                <a:latin typeface="Adobe Caslon Pro" pitchFamily="18" charset="0"/>
              </a:rPr>
              <a:t>Creators: </a:t>
            </a:r>
            <a:r>
              <a:rPr lang="en-US" i="1" dirty="0" err="1" smtClean="0">
                <a:latin typeface="Adobe Caslon Pro" pitchFamily="18" charset="0"/>
              </a:rPr>
              <a:t>Alschueler</a:t>
            </a:r>
            <a:r>
              <a:rPr lang="en-US" i="1" dirty="0" smtClean="0">
                <a:latin typeface="Adobe Caslon Pro" pitchFamily="18" charset="0"/>
              </a:rPr>
              <a:t>, Samuel G</a:t>
            </a:r>
          </a:p>
          <a:p>
            <a:r>
              <a:rPr lang="en-US" i="1" dirty="0" smtClean="0">
                <a:latin typeface="Adobe Caslon Pro" pitchFamily="18" charset="0"/>
              </a:rPr>
              <a:t>Date: April 25, 1858</a:t>
            </a:r>
          </a:p>
          <a:p>
            <a:r>
              <a:rPr lang="en-US" i="1" dirty="0" smtClean="0">
                <a:latin typeface="Adobe Caslon Pro" pitchFamily="18" charset="0"/>
              </a:rPr>
              <a:t>Location: Urbana, IL</a:t>
            </a:r>
          </a:p>
          <a:p>
            <a:endParaRPr lang="en-US" i="1" dirty="0" smtClean="0">
              <a:latin typeface="Adobe Caslon Pro" pitchFamily="18" charset="0"/>
            </a:endParaRPr>
          </a:p>
          <a:p>
            <a:r>
              <a:rPr lang="en-US" i="1" u="sng" dirty="0" smtClean="0">
                <a:latin typeface="Adobe Caslon Pro" pitchFamily="18" charset="0"/>
                <a:hlinkClick r:id="rId2"/>
              </a:rPr>
              <a:t>http://www.loc.gov/pictures/item/2008678329/</a:t>
            </a:r>
            <a:endParaRPr lang="en-US" i="1" dirty="0" smtClean="0">
              <a:latin typeface="Adobe Caslon Pro" pitchFamily="18" charset="0"/>
            </a:endParaRPr>
          </a:p>
          <a:p>
            <a:endParaRPr lang="en-US" dirty="0"/>
          </a:p>
        </p:txBody>
      </p:sp>
      <p:pic>
        <p:nvPicPr>
          <p:cNvPr id="5" name="panhack" descr="[Abraham Lincoln posed in a borrowed coat, in Urbana, Illinois]"/>
          <p:cNvPicPr>
            <a:picLocks noGrp="1"/>
          </p:cNvPicPr>
          <p:nvPr>
            <p:ph sz="half" idx="1"/>
          </p:nvPr>
        </p:nvPicPr>
        <p:blipFill>
          <a:blip r:embed="rId3" cstate="print"/>
          <a:srcRect/>
          <a:stretch>
            <a:fillRect/>
          </a:stretch>
        </p:blipFill>
        <p:spPr bwMode="auto">
          <a:xfrm rot="856319">
            <a:off x="762000" y="2895600"/>
            <a:ext cx="3048000" cy="2667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Old Montgomery County Courthouse</a:t>
            </a:r>
            <a:endParaRPr lang="en-US" dirty="0"/>
          </a:p>
        </p:txBody>
      </p:sp>
      <p:sp>
        <p:nvSpPr>
          <p:cNvPr id="3" name="Content Placeholder 2"/>
          <p:cNvSpPr>
            <a:spLocks noGrp="1"/>
          </p:cNvSpPr>
          <p:nvPr>
            <p:ph sz="half" idx="1"/>
          </p:nvPr>
        </p:nvSpPr>
        <p:spPr/>
        <p:txBody>
          <a:bodyPr/>
          <a:lstStyle/>
          <a:p>
            <a:r>
              <a:rPr lang="en-US" i="1" dirty="0" smtClean="0">
                <a:latin typeface="Adobe Caslon Pro" pitchFamily="18" charset="0"/>
              </a:rPr>
              <a:t>Creators: Historic American Buildings Survey</a:t>
            </a:r>
          </a:p>
          <a:p>
            <a:r>
              <a:rPr lang="en-US" i="1" dirty="0" smtClean="0">
                <a:latin typeface="Adobe Caslon Pro" pitchFamily="18" charset="0"/>
              </a:rPr>
              <a:t>Date: After 1933</a:t>
            </a:r>
          </a:p>
          <a:p>
            <a:endParaRPr lang="en-US" i="1" dirty="0" smtClean="0">
              <a:latin typeface="Adobe Caslon Pro" pitchFamily="18" charset="0"/>
            </a:endParaRPr>
          </a:p>
          <a:p>
            <a:r>
              <a:rPr lang="en-US" i="1" u="sng" dirty="0" smtClean="0">
                <a:latin typeface="Adobe Caslon Pro" pitchFamily="18" charset="0"/>
                <a:hlinkClick r:id="rId2"/>
              </a:rPr>
              <a:t>http://hdl.loc.gov/loc.pnp/hhh.oh0045/photos.128196p</a:t>
            </a:r>
            <a:endParaRPr lang="en-US" i="1" dirty="0" smtClean="0">
              <a:latin typeface="Adobe Caslon Pro" pitchFamily="18" charset="0"/>
            </a:endParaRPr>
          </a:p>
          <a:p>
            <a:endParaRPr lang="en-US" dirty="0" smtClean="0"/>
          </a:p>
        </p:txBody>
      </p:sp>
      <p:pic>
        <p:nvPicPr>
          <p:cNvPr id="5" name="panhack" descr="1.  Historic American Buildings Survey, Eugene F. Schrand, Photographer April 15, 1937 GENERAL VIEW SHOWING COLLONADED FRONT AND SIDE. - Old Montgomery County Courthouse, Third &amp; Main Streets, Dayton, Montgomery County, OH"/>
          <p:cNvPicPr>
            <a:picLocks noGrp="1"/>
          </p:cNvPicPr>
          <p:nvPr>
            <p:ph sz="half" idx="2"/>
          </p:nvPr>
        </p:nvPicPr>
        <p:blipFill>
          <a:blip r:embed="rId3" cstate="print"/>
          <a:srcRect/>
          <a:stretch>
            <a:fillRect/>
          </a:stretch>
        </p:blipFill>
        <p:spPr bwMode="auto">
          <a:xfrm rot="364701">
            <a:off x="4709774" y="3634903"/>
            <a:ext cx="4038600" cy="2816681"/>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American Buildings Survey</a:t>
            </a:r>
            <a:endParaRPr lang="en-US" dirty="0"/>
          </a:p>
        </p:txBody>
      </p:sp>
      <p:sp>
        <p:nvSpPr>
          <p:cNvPr id="3" name="Content Placeholder 2"/>
          <p:cNvSpPr>
            <a:spLocks noGrp="1"/>
          </p:cNvSpPr>
          <p:nvPr>
            <p:ph sz="half" idx="1"/>
          </p:nvPr>
        </p:nvSpPr>
        <p:spPr/>
        <p:txBody>
          <a:bodyPr/>
          <a:lstStyle/>
          <a:p>
            <a:endParaRPr lang="en-US" dirty="0" smtClean="0"/>
          </a:p>
          <a:p>
            <a:endParaRPr lang="en-US" dirty="0"/>
          </a:p>
        </p:txBody>
      </p:sp>
      <p:sp>
        <p:nvSpPr>
          <p:cNvPr id="4" name="Content Placeholder 3"/>
          <p:cNvSpPr>
            <a:spLocks noGrp="1"/>
          </p:cNvSpPr>
          <p:nvPr>
            <p:ph sz="half" idx="2"/>
          </p:nvPr>
        </p:nvSpPr>
        <p:spPr/>
        <p:txBody>
          <a:bodyPr/>
          <a:lstStyle/>
          <a:p>
            <a:r>
              <a:rPr lang="en-US" i="1" dirty="0" smtClean="0">
                <a:latin typeface="Adobe Caslon Pro" pitchFamily="18" charset="0"/>
              </a:rPr>
              <a:t>Location:  Jubilee College, Brimfield, Peoria, IL</a:t>
            </a:r>
          </a:p>
          <a:p>
            <a:r>
              <a:rPr lang="en-US" i="1" dirty="0" smtClean="0">
                <a:latin typeface="Adobe Caslon Pro" pitchFamily="18" charset="0"/>
              </a:rPr>
              <a:t>Date: July 1935</a:t>
            </a:r>
          </a:p>
          <a:p>
            <a:endParaRPr lang="en-US" i="1" dirty="0" smtClean="0">
              <a:latin typeface="Adobe Caslon Pro" pitchFamily="18" charset="0"/>
            </a:endParaRPr>
          </a:p>
          <a:p>
            <a:r>
              <a:rPr lang="en-US" i="1" u="sng" dirty="0" smtClean="0">
                <a:latin typeface="Adobe Caslon Pro" pitchFamily="18" charset="0"/>
                <a:hlinkClick r:id="rId2"/>
              </a:rPr>
              <a:t>http://hdl.loc.gov/loc.pnp/hhh.il0372/photos.063398p</a:t>
            </a:r>
            <a:r>
              <a:rPr lang="en-US" i="1" dirty="0" smtClean="0">
                <a:latin typeface="Adobe Caslon Pro" pitchFamily="18" charset="0"/>
              </a:rPr>
              <a:t> </a:t>
            </a:r>
          </a:p>
          <a:p>
            <a:endParaRPr lang="en-US" dirty="0"/>
          </a:p>
        </p:txBody>
      </p:sp>
      <p:pic>
        <p:nvPicPr>
          <p:cNvPr id="5" name="panhack" descr="8.  HISTORIC AMERICAN BUILDINGS SURVEY L.A.ARONS, PHOTOGRAPHER JULY 1935. VIEW FROM NORTHWEST OF DORMITORY WING - Jubilee College, Brimfield, Peoria County, IL"/>
          <p:cNvPicPr/>
          <p:nvPr/>
        </p:nvPicPr>
        <p:blipFill>
          <a:blip r:embed="rId3" cstate="print"/>
          <a:srcRect/>
          <a:stretch>
            <a:fillRect/>
          </a:stretch>
        </p:blipFill>
        <p:spPr bwMode="auto">
          <a:xfrm rot="21012222">
            <a:off x="609600" y="2286000"/>
            <a:ext cx="3614738" cy="26765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dobe Caslon Pro" pitchFamily="18" charset="0"/>
              </a:rPr>
              <a:t>Thorpe .v. Thorpe</a:t>
            </a:r>
            <a:endParaRPr lang="en-US" i="1" dirty="0">
              <a:latin typeface="Adobe Caslon Pro" pitchFamily="18" charset="0"/>
            </a:endParaRPr>
          </a:p>
        </p:txBody>
      </p:sp>
      <p:sp>
        <p:nvSpPr>
          <p:cNvPr id="3" name="Content Placeholder 2"/>
          <p:cNvSpPr>
            <a:spLocks noGrp="1"/>
          </p:cNvSpPr>
          <p:nvPr>
            <p:ph idx="1"/>
          </p:nvPr>
        </p:nvSpPr>
        <p:spPr/>
        <p:txBody>
          <a:bodyPr>
            <a:normAutofit/>
          </a:bodyPr>
          <a:lstStyle/>
          <a:p>
            <a:r>
              <a:rPr lang="en-US" sz="3000" i="1" dirty="0" smtClean="0">
                <a:solidFill>
                  <a:schemeClr val="tx1">
                    <a:lumMod val="95000"/>
                    <a:lumOff val="5000"/>
                  </a:schemeClr>
                </a:solidFill>
                <a:latin typeface="Adobe Caslon Pro" pitchFamily="18" charset="0"/>
              </a:rPr>
              <a:t>The case of adultery! Eliza Thorpe hires Lincoln and Herndon to sue her husband, Moses for his acts of infidelity. She stated that he committed adultery with Emily Cox, and Eliza used her as evidence. Moses denied the charge, claiming that Eliza verbally abused him and drove him into divorce. He presented witnesses, including his son(from previous marriage), but the case was later dismissed.</a:t>
            </a:r>
            <a:endParaRPr lang="en-US" sz="3000" i="1" dirty="0">
              <a:solidFill>
                <a:schemeClr val="tx1">
                  <a:lumMod val="95000"/>
                  <a:lumOff val="5000"/>
                </a:schemeClr>
              </a:solidFill>
              <a:latin typeface="Adobe Caslon Pro"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dobe Caslon Pro" pitchFamily="18" charset="0"/>
              </a:rPr>
              <a:t>Thorpe .vs. Thorpe cont.</a:t>
            </a:r>
            <a:endParaRPr lang="en-US" i="1" dirty="0">
              <a:latin typeface="Adobe Caslon Pro" pitchFamily="18" charset="0"/>
            </a:endParaRPr>
          </a:p>
        </p:txBody>
      </p:sp>
      <p:pic>
        <p:nvPicPr>
          <p:cNvPr id="4" name="Content Placeholder 3" descr="thumbnail">
            <a:hlinkClick r:id="rId2"/>
          </p:cNvPr>
          <p:cNvPicPr>
            <a:picLocks noGrp="1"/>
          </p:cNvPicPr>
          <p:nvPr>
            <p:ph idx="1"/>
          </p:nvPr>
        </p:nvPicPr>
        <p:blipFill>
          <a:blip r:embed="rId3" cstate="print"/>
          <a:stretch>
            <a:fillRect/>
          </a:stretch>
        </p:blipFill>
        <p:spPr bwMode="auto">
          <a:xfrm>
            <a:off x="304800" y="1828800"/>
            <a:ext cx="3328988" cy="2642394"/>
          </a:xfrm>
          <a:prstGeom prst="rect">
            <a:avLst/>
          </a:prstGeom>
          <a:noFill/>
          <a:ln w="9525">
            <a:noFill/>
            <a:miter lim="800000"/>
            <a:headEnd/>
            <a:tailEnd/>
          </a:ln>
        </p:spPr>
      </p:pic>
      <p:sp>
        <p:nvSpPr>
          <p:cNvPr id="5" name="Title 1"/>
          <p:cNvSpPr txBox="1">
            <a:spLocks/>
          </p:cNvSpPr>
          <p:nvPr/>
        </p:nvSpPr>
        <p:spPr>
          <a:xfrm>
            <a:off x="4114800" y="1600200"/>
            <a:ext cx="4724400" cy="3962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Adobe Caslon Pro Bold" pitchFamily="18" charset="0"/>
              <a:ea typeface="+mj-ea"/>
              <a:cs typeface="+mj-cs"/>
            </a:endParaRPr>
          </a:p>
        </p:txBody>
      </p:sp>
      <p:sp>
        <p:nvSpPr>
          <p:cNvPr id="1025" name="Rectangle 1"/>
          <p:cNvSpPr>
            <a:spLocks noChangeArrowheads="1"/>
          </p:cNvSpPr>
          <p:nvPr/>
        </p:nvSpPr>
        <p:spPr bwMode="auto">
          <a:xfrm>
            <a:off x="3733800" y="1984802"/>
            <a:ext cx="5029200"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chemeClr val="tx1">
                    <a:lumMod val="95000"/>
                    <a:lumOff val="5000"/>
                  </a:schemeClr>
                </a:solidFill>
                <a:effectLst/>
                <a:latin typeface="Adobe Caslon Pro" pitchFamily="18" charset="0"/>
                <a:ea typeface="Calibri" pitchFamily="34" charset="0"/>
                <a:cs typeface="Times New Roman" pitchFamily="18" charset="0"/>
              </a:rPr>
              <a:t>Location:  Platt County, Il</a:t>
            </a:r>
          </a:p>
          <a:p>
            <a:pPr marL="0" marR="0" lvl="0" indent="0" algn="l" defTabSz="914400" rtl="0" eaLnBrk="1" fontAlgn="base" latinLnBrk="0" hangingPunct="1">
              <a:lnSpc>
                <a:spcPct val="100000"/>
              </a:lnSpc>
              <a:spcBef>
                <a:spcPct val="0"/>
              </a:spcBef>
              <a:spcAft>
                <a:spcPct val="0"/>
              </a:spcAft>
              <a:buClrTx/>
              <a:buSzTx/>
              <a:buFontTx/>
              <a:buNone/>
              <a:tabLst/>
            </a:pPr>
            <a:r>
              <a:rPr lang="en-US" sz="3200" i="1" dirty="0" smtClean="0">
                <a:solidFill>
                  <a:schemeClr val="tx1">
                    <a:lumMod val="95000"/>
                    <a:lumOff val="5000"/>
                  </a:schemeClr>
                </a:solidFill>
                <a:latin typeface="Adobe Caslon Pro" pitchFamily="18" charset="0"/>
                <a:ea typeface="Calibri" pitchFamily="34" charset="0"/>
                <a:cs typeface="Times New Roman" pitchFamily="18" charset="0"/>
              </a:rPr>
              <a:t>Date: October 11 1852</a:t>
            </a:r>
            <a:endParaRPr lang="en-US" sz="3200" i="1" dirty="0">
              <a:solidFill>
                <a:schemeClr val="tx1">
                  <a:lumMod val="95000"/>
                  <a:lumOff val="5000"/>
                </a:schemeClr>
              </a:solidFill>
              <a:latin typeface="Adobe Caslon Pro" pitchFamily="18" charset="0"/>
              <a:ea typeface="Calibri" pitchFamily="34"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666666"/>
              </a:solidFill>
              <a:effectLst/>
              <a:latin typeface="Adobe Caslon Pro Bold" pitchFamily="18" charset="0"/>
              <a:ea typeface="Calibri" pitchFamily="34" charset="0"/>
              <a:cs typeface="Times New Roman" pitchFamily="18" charset="0"/>
              <a:hlinkClick r:id="rId4"/>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666666"/>
                </a:solidFill>
                <a:effectLst/>
                <a:latin typeface="Adobe Caslon Pro Bold" pitchFamily="18" charset="0"/>
                <a:ea typeface="Calibri" pitchFamily="34" charset="0"/>
                <a:cs typeface="Times New Roman" pitchFamily="18" charset="0"/>
                <a:hlinkClick r:id="rId4"/>
              </a:rPr>
              <a:t>http://</a:t>
            </a:r>
            <a:r>
              <a:rPr kumimoji="0" lang="en-US" sz="2000" b="0" i="0" u="none" strike="noStrike" cap="none" normalizeH="0" dirty="0" smtClean="0">
                <a:ln>
                  <a:noFill/>
                </a:ln>
                <a:effectLst/>
                <a:latin typeface="Adobe Caslon Pro Bold" pitchFamily="18" charset="0"/>
                <a:ea typeface="Calibri" pitchFamily="34" charset="0"/>
                <a:cs typeface="Times New Roman" pitchFamily="18" charset="0"/>
                <a:hlinkClick r:id="rId4"/>
              </a:rPr>
              <a:t>hdl.loc.gov/loc.rbc/lprbscsm.scsm1539</a:t>
            </a:r>
            <a:endParaRPr kumimoji="0" lang="en-US" sz="2000" b="0" i="0" u="none" strike="noStrike" cap="none" normalizeH="0" dirty="0" smtClean="0">
              <a:ln>
                <a:noFill/>
              </a:ln>
              <a:effectLst/>
              <a:latin typeface="Adobe Caslon Pro Bold" pitchFamily="18"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obe Caslon Pro Bold" pitchFamily="18" charset="0"/>
              </a:rPr>
              <a:t>Young .v. Littler</a:t>
            </a:r>
            <a:endParaRPr lang="en-US" dirty="0">
              <a:latin typeface="Adobe Caslon Pro Bold" pitchFamily="18" charset="0"/>
            </a:endParaRPr>
          </a:p>
        </p:txBody>
      </p:sp>
      <p:sp>
        <p:nvSpPr>
          <p:cNvPr id="3" name="Content Placeholder 2"/>
          <p:cNvSpPr>
            <a:spLocks noGrp="1"/>
          </p:cNvSpPr>
          <p:nvPr>
            <p:ph idx="1"/>
          </p:nvPr>
        </p:nvSpPr>
        <p:spPr/>
        <p:txBody>
          <a:bodyPr>
            <a:normAutofit/>
          </a:bodyPr>
          <a:lstStyle/>
          <a:p>
            <a:r>
              <a:rPr lang="en-US" i="1" dirty="0" smtClean="0">
                <a:latin typeface="Adobe Caslon Pro" pitchFamily="18" charset="0"/>
              </a:rPr>
              <a:t>Young sued Littler for $1,000 for assault and battery. The fight </a:t>
            </a:r>
            <a:r>
              <a:rPr lang="en-US" i="1" dirty="0" smtClean="0">
                <a:latin typeface="Adobe Caslon Pro" pitchFamily="18" charset="0"/>
              </a:rPr>
              <a:t>took place </a:t>
            </a:r>
            <a:r>
              <a:rPr lang="en-US" i="1" dirty="0" smtClean="0">
                <a:latin typeface="Adobe Caslon Pro" pitchFamily="18" charset="0"/>
              </a:rPr>
              <a:t>on Young's property after Littler </a:t>
            </a:r>
            <a:r>
              <a:rPr lang="en-US" i="1" dirty="0" smtClean="0">
                <a:latin typeface="Adobe Caslon Pro" pitchFamily="18" charset="0"/>
              </a:rPr>
              <a:t>alleged </a:t>
            </a:r>
            <a:r>
              <a:rPr lang="en-US" i="1" dirty="0" smtClean="0">
                <a:latin typeface="Adobe Caslon Pro" pitchFamily="18" charset="0"/>
              </a:rPr>
              <a:t>that a hog </a:t>
            </a:r>
            <a:r>
              <a:rPr lang="en-US" i="1" dirty="0" smtClean="0">
                <a:latin typeface="Adobe Caslon Pro" pitchFamily="18" charset="0"/>
              </a:rPr>
              <a:t>was his. </a:t>
            </a:r>
            <a:r>
              <a:rPr lang="en-US" i="1" dirty="0" smtClean="0">
                <a:latin typeface="Adobe Caslon Pro" pitchFamily="18" charset="0"/>
              </a:rPr>
              <a:t>Littler, represented by Lincoln, pleaded self-defense and claimed that Young had </a:t>
            </a:r>
            <a:r>
              <a:rPr lang="en-US" i="1" dirty="0" smtClean="0">
                <a:latin typeface="Adobe Caslon Pro" pitchFamily="18" charset="0"/>
              </a:rPr>
              <a:t>attempted </a:t>
            </a:r>
            <a:r>
              <a:rPr lang="en-US" i="1" dirty="0" smtClean="0">
                <a:latin typeface="Adobe Caslon Pro" pitchFamily="18" charset="0"/>
              </a:rPr>
              <a:t>to assault him with a gun and a club. </a:t>
            </a:r>
            <a:r>
              <a:rPr lang="en-US" i="1" dirty="0" smtClean="0">
                <a:latin typeface="Adobe Caslon Pro" pitchFamily="18" charset="0"/>
              </a:rPr>
              <a:t>Young later </a:t>
            </a:r>
            <a:r>
              <a:rPr lang="en-US" i="1" dirty="0" smtClean="0">
                <a:latin typeface="Adobe Caslon Pro" pitchFamily="18" charset="0"/>
              </a:rPr>
              <a:t>died, and his attorney abated the case.</a:t>
            </a:r>
          </a:p>
          <a:p>
            <a:r>
              <a:rPr lang="en-US" i="1" u="sng" dirty="0" smtClean="0">
                <a:latin typeface="Adobe Caslon Pro" pitchFamily="18" charset="0"/>
                <a:hlinkClick r:id="rId2"/>
              </a:rPr>
              <a:t>http://hdl.loc.gov/loc.rbc/lprbscsm.scsm1440</a:t>
            </a:r>
            <a:r>
              <a:rPr lang="en-US" i="1" dirty="0" smtClean="0">
                <a:latin typeface="Adobe Caslon Pro" pitchFamily="18" charset="0"/>
              </a:rPr>
              <a:t>	</a:t>
            </a:r>
            <a:endParaRPr lang="en-US" i="1" dirty="0">
              <a:latin typeface="Adobe Caslon Pro"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Adobe Caslon Pro" pitchFamily="18" charset="0"/>
              </a:rPr>
              <a:t>Young .v. Littler</a:t>
            </a:r>
            <a:endParaRPr lang="en-US" i="1" dirty="0">
              <a:latin typeface="Adobe Caslon Pro" pitchFamily="18" charset="0"/>
            </a:endParaRPr>
          </a:p>
        </p:txBody>
      </p:sp>
      <p:sp>
        <p:nvSpPr>
          <p:cNvPr id="3" name="Content Placeholder 2"/>
          <p:cNvSpPr>
            <a:spLocks noGrp="1"/>
          </p:cNvSpPr>
          <p:nvPr>
            <p:ph idx="1"/>
          </p:nvPr>
        </p:nvSpPr>
        <p:spPr/>
        <p:txBody>
          <a:bodyPr/>
          <a:lstStyle/>
          <a:p>
            <a:r>
              <a:rPr lang="en-US" i="1" dirty="0" smtClean="0">
                <a:latin typeface="Adobe Caslon Pro" pitchFamily="18" charset="0"/>
              </a:rPr>
              <a:t>Location: Vermilion County, Illinois</a:t>
            </a:r>
          </a:p>
          <a:p>
            <a:r>
              <a:rPr lang="en-US" i="1" dirty="0" smtClean="0">
                <a:latin typeface="Adobe Caslon Pro" pitchFamily="18" charset="0"/>
              </a:rPr>
              <a:t>Date: May 1850</a:t>
            </a:r>
          </a:p>
          <a:p>
            <a:r>
              <a:rPr lang="en-US" i="1" dirty="0" smtClean="0">
                <a:latin typeface="Adobe Caslon Pro" pitchFamily="18" charset="0"/>
              </a:rPr>
              <a:t>Author: Abraham Lincoln</a:t>
            </a:r>
          </a:p>
          <a:p>
            <a:r>
              <a:rPr lang="en-US" i="1" dirty="0" smtClean="0">
                <a:latin typeface="Adobe Caslon Pro" pitchFamily="18" charset="0"/>
              </a:rPr>
              <a:t>Signed by: Edwin Littler</a:t>
            </a:r>
          </a:p>
          <a:p>
            <a:endParaRPr lang="en-US" i="1" dirty="0" smtClean="0">
              <a:latin typeface="Adobe Caslon Pro" pitchFamily="18" charset="0"/>
            </a:endParaRPr>
          </a:p>
          <a:p>
            <a:r>
              <a:rPr lang="en-US" u="sng" dirty="0" smtClean="0">
                <a:hlinkClick r:id="rId2"/>
              </a:rPr>
              <a:t>http://hdl.loc.gov/loc.rbc/lprbscsm.scsm1440</a:t>
            </a:r>
            <a:endParaRPr lang="en-US" i="1" dirty="0">
              <a:latin typeface="Adobe Caslon Pro" pitchFamily="18" charset="0"/>
            </a:endParaRPr>
          </a:p>
        </p:txBody>
      </p:sp>
      <p:pic>
        <p:nvPicPr>
          <p:cNvPr id="4" name="Picture 3" descr="Lincoln Doc.gif"/>
          <p:cNvPicPr/>
          <p:nvPr/>
        </p:nvPicPr>
        <p:blipFill>
          <a:blip r:embed="rId3" cstate="print"/>
          <a:stretch>
            <a:fillRect/>
          </a:stretch>
        </p:blipFill>
        <p:spPr>
          <a:xfrm rot="322258">
            <a:off x="6477000" y="1295400"/>
            <a:ext cx="2438400" cy="2895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 the Lawyer</a:t>
            </a:r>
            <a:endParaRPr lang="en-US" dirty="0"/>
          </a:p>
        </p:txBody>
      </p:sp>
      <p:sp>
        <p:nvSpPr>
          <p:cNvPr id="4" name="Content Placeholder 3"/>
          <p:cNvSpPr>
            <a:spLocks noGrp="1"/>
          </p:cNvSpPr>
          <p:nvPr>
            <p:ph sz="half" idx="2"/>
          </p:nvPr>
        </p:nvSpPr>
        <p:spPr/>
        <p:txBody>
          <a:bodyPr/>
          <a:lstStyle/>
          <a:p>
            <a:r>
              <a:rPr lang="en-US" i="1" dirty="0" smtClean="0">
                <a:latin typeface="Adobe Caslon Pro" pitchFamily="18" charset="0"/>
              </a:rPr>
              <a:t>Author: Frederick T. Stuart(1837-1913)</a:t>
            </a:r>
          </a:p>
          <a:p>
            <a:r>
              <a:rPr lang="en-US" i="1" dirty="0" smtClean="0">
                <a:latin typeface="Adobe Caslon Pro" pitchFamily="18" charset="0"/>
              </a:rPr>
              <a:t>Date: 1865-1910(?)</a:t>
            </a:r>
          </a:p>
          <a:p>
            <a:endParaRPr lang="en-US" i="1" dirty="0" smtClean="0">
              <a:latin typeface="Adobe Caslon Pro" pitchFamily="18" charset="0"/>
            </a:endParaRPr>
          </a:p>
          <a:p>
            <a:pPr lvl="0">
              <a:buNone/>
            </a:pPr>
            <a:endParaRPr lang="en-US" dirty="0" smtClean="0"/>
          </a:p>
          <a:p>
            <a:r>
              <a:rPr lang="en-US" b="1" i="1" u="sng" dirty="0" smtClean="0">
                <a:latin typeface="Adobe Caslon Pro" pitchFamily="18" charset="0"/>
                <a:hlinkClick r:id="rId2"/>
              </a:rPr>
              <a:t>http://hdl.loc.gov/loc.pnp/hhh.il0202/photos.064076p</a:t>
            </a:r>
            <a:endParaRPr lang="en-US" i="1" dirty="0">
              <a:latin typeface="Adobe Caslon Pro" pitchFamily="18" charset="0"/>
            </a:endParaRPr>
          </a:p>
        </p:txBody>
      </p:sp>
      <p:pic>
        <p:nvPicPr>
          <p:cNvPr id="5" name="Content Placeholder 4" descr="b&amp;w film copy neg."/>
          <p:cNvPicPr>
            <a:picLocks noGrp="1"/>
          </p:cNvPicPr>
          <p:nvPr>
            <p:ph sz="half" idx="1"/>
          </p:nvPr>
        </p:nvPicPr>
        <p:blipFill>
          <a:blip r:embed="rId3" cstate="print"/>
          <a:srcRect/>
          <a:stretch>
            <a:fillRect/>
          </a:stretch>
        </p:blipFill>
        <p:spPr bwMode="auto">
          <a:xfrm rot="545030">
            <a:off x="878877" y="2004259"/>
            <a:ext cx="3480928" cy="368768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State House</a:t>
            </a:r>
            <a:endParaRPr lang="en-US" dirty="0"/>
          </a:p>
        </p:txBody>
      </p:sp>
      <p:sp>
        <p:nvSpPr>
          <p:cNvPr id="3" name="Content Placeholder 2"/>
          <p:cNvSpPr>
            <a:spLocks noGrp="1"/>
          </p:cNvSpPr>
          <p:nvPr>
            <p:ph sz="half" idx="1"/>
          </p:nvPr>
        </p:nvSpPr>
        <p:spPr/>
        <p:txBody>
          <a:bodyPr>
            <a:normAutofit lnSpcReduction="10000"/>
          </a:bodyPr>
          <a:lstStyle/>
          <a:p>
            <a:r>
              <a:rPr lang="en-US" i="1" dirty="0" smtClean="0">
                <a:latin typeface="Adobe Caslon Pro" pitchFamily="18" charset="0"/>
              </a:rPr>
              <a:t>Location:  Springfield, Sangamon, County, IL</a:t>
            </a:r>
          </a:p>
          <a:p>
            <a:r>
              <a:rPr lang="en-US" i="1" dirty="0" smtClean="0">
                <a:latin typeface="Adobe Caslon Pro" pitchFamily="18" charset="0"/>
              </a:rPr>
              <a:t>Creator(s): Historic American Buildings Survey</a:t>
            </a:r>
          </a:p>
          <a:p>
            <a:r>
              <a:rPr lang="en-US" i="1" dirty="0" smtClean="0">
                <a:latin typeface="Adobe Caslon Pro" pitchFamily="18" charset="0"/>
              </a:rPr>
              <a:t>Date: After 1933</a:t>
            </a:r>
          </a:p>
          <a:p>
            <a:endParaRPr lang="en-US" i="1" dirty="0" smtClean="0">
              <a:latin typeface="Adobe Caslon Pro" pitchFamily="18" charset="0"/>
            </a:endParaRPr>
          </a:p>
          <a:p>
            <a:r>
              <a:rPr lang="en-US" b="1" i="1" u="sng" dirty="0" smtClean="0">
                <a:latin typeface="Adobe Caslon Pro" pitchFamily="18" charset="0"/>
                <a:hlinkClick r:id="rId2"/>
              </a:rPr>
              <a:t>http://hdl.loc.gov/loc.pnp/hhh.il0202/photos.064076p</a:t>
            </a:r>
            <a:endParaRPr lang="en-US" i="1" dirty="0" smtClean="0">
              <a:latin typeface="Adobe Caslon Pro" pitchFamily="18" charset="0"/>
            </a:endParaRPr>
          </a:p>
          <a:p>
            <a:endParaRPr lang="en-US" i="1" dirty="0">
              <a:latin typeface="Adobe Caslon Pro" pitchFamily="18" charset="0"/>
            </a:endParaRPr>
          </a:p>
        </p:txBody>
      </p:sp>
      <p:pic>
        <p:nvPicPr>
          <p:cNvPr id="5" name="panhack" descr="1.  HISTORIC AMERICAN BUILDINGS SURVEY PHOTOGRAPHER UNKNOWN, ABOUT 1898, VIEW FROM SOUTH-WEST - Old State House, Springfield, Sangamon County, IL"/>
          <p:cNvPicPr>
            <a:picLocks noGrp="1"/>
          </p:cNvPicPr>
          <p:nvPr>
            <p:ph sz="half" idx="2"/>
          </p:nvPr>
        </p:nvPicPr>
        <p:blipFill>
          <a:blip r:embed="rId3" cstate="print"/>
          <a:srcRect/>
          <a:stretch>
            <a:fillRect/>
          </a:stretch>
        </p:blipFill>
        <p:spPr bwMode="auto">
          <a:xfrm rot="343775">
            <a:off x="4731215" y="1717121"/>
            <a:ext cx="4038600" cy="339168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24400"/>
            <a:ext cx="9144000" cy="566738"/>
          </a:xfrm>
        </p:spPr>
        <p:txBody>
          <a:bodyPr/>
          <a:lstStyle/>
          <a:p>
            <a:pPr algn="ctr"/>
            <a:r>
              <a:rPr lang="en-US" i="1" dirty="0" smtClean="0">
                <a:latin typeface="Adobe Caslon Pro" pitchFamily="18" charset="0"/>
              </a:rPr>
              <a:t>Front Parlor in Abraham Lincoln’s house</a:t>
            </a:r>
            <a:endParaRPr lang="en-US" i="1" dirty="0">
              <a:latin typeface="Adobe Caslon Pro" pitchFamily="18" charset="0"/>
            </a:endParaRPr>
          </a:p>
        </p:txBody>
      </p:sp>
      <p:sp>
        <p:nvSpPr>
          <p:cNvPr id="4" name="Text Placeholder 3"/>
          <p:cNvSpPr>
            <a:spLocks noGrp="1"/>
          </p:cNvSpPr>
          <p:nvPr>
            <p:ph type="body" sz="half" idx="2"/>
          </p:nvPr>
        </p:nvSpPr>
        <p:spPr>
          <a:xfrm>
            <a:off x="381000" y="5367338"/>
            <a:ext cx="8763000" cy="1490662"/>
          </a:xfrm>
        </p:spPr>
        <p:txBody>
          <a:bodyPr>
            <a:normAutofit lnSpcReduction="10000"/>
          </a:bodyPr>
          <a:lstStyle/>
          <a:p>
            <a:pPr algn="ctr"/>
            <a:r>
              <a:rPr lang="en-US" sz="2000" b="1" i="1" dirty="0" smtClean="0">
                <a:latin typeface="Adobe Caslon Pro" pitchFamily="18" charset="0"/>
              </a:rPr>
              <a:t>Location: Springfield, IL</a:t>
            </a:r>
          </a:p>
          <a:p>
            <a:pPr algn="ctr"/>
            <a:r>
              <a:rPr lang="en-US" sz="2000" b="1" i="1" dirty="0" smtClean="0">
                <a:latin typeface="Adobe Caslon Pro" pitchFamily="18" charset="0"/>
              </a:rPr>
              <a:t>Author: Sketched by a “special” artist</a:t>
            </a:r>
          </a:p>
          <a:p>
            <a:pPr algn="ctr"/>
            <a:r>
              <a:rPr lang="en-US" sz="2000" b="1" i="1" dirty="0" smtClean="0">
                <a:latin typeface="Adobe Caslon Pro" pitchFamily="18" charset="0"/>
              </a:rPr>
              <a:t>Date: 1861</a:t>
            </a:r>
          </a:p>
          <a:p>
            <a:pPr algn="ctr"/>
            <a:r>
              <a:rPr lang="en-US" sz="2000" b="1" i="1" u="sng" dirty="0" smtClean="0">
                <a:latin typeface="Adobe Caslon Pro" pitchFamily="18" charset="0"/>
                <a:hlinkClick r:id="rId2"/>
              </a:rPr>
              <a:t>http://hdl.loc.gov/loc.pnp/cph.3c23628</a:t>
            </a:r>
            <a:endParaRPr lang="en-US" sz="2000" i="1" dirty="0" smtClean="0">
              <a:latin typeface="Adobe Caslon Pro" pitchFamily="18" charset="0"/>
            </a:endParaRPr>
          </a:p>
          <a:p>
            <a:endParaRPr lang="en-US" dirty="0"/>
          </a:p>
        </p:txBody>
      </p:sp>
      <p:pic>
        <p:nvPicPr>
          <p:cNvPr id="5" name="panhack" descr="Front parlor in Abraham Lincoln's house, Springfield, Ill."/>
          <p:cNvPicPr>
            <a:picLocks noGrp="1"/>
          </p:cNvPicPr>
          <p:nvPr>
            <p:ph type="pic" idx="1"/>
          </p:nvPr>
        </p:nvPicPr>
        <p:blipFill>
          <a:blip r:embed="rId3" cstate="print"/>
          <a:srcRect t="19414" b="19414"/>
          <a:stretch>
            <a:fillRect/>
          </a:stretch>
        </p:blipFill>
        <p:spPr bwMode="auto">
          <a:xfrm>
            <a:off x="304800" y="612775"/>
            <a:ext cx="8610600" cy="4114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77200" cy="1162050"/>
          </a:xfrm>
        </p:spPr>
        <p:txBody>
          <a:bodyPr>
            <a:noAutofit/>
          </a:bodyPr>
          <a:lstStyle/>
          <a:p>
            <a:r>
              <a:rPr lang="en-US" sz="2800" i="1" dirty="0" smtClean="0">
                <a:latin typeface="Adobe Caslon Pro" pitchFamily="18" charset="0"/>
              </a:rPr>
              <a:t>House where Abraham Lincoln’s father lived.</a:t>
            </a:r>
            <a:endParaRPr lang="en-US" sz="2800" i="1" dirty="0">
              <a:latin typeface="Adobe Caslon Pro" pitchFamily="18" charset="0"/>
            </a:endParaRPr>
          </a:p>
        </p:txBody>
      </p:sp>
      <p:pic>
        <p:nvPicPr>
          <p:cNvPr id="5" name="Content Placeholder 4" descr="Lincoln House.jpg"/>
          <p:cNvPicPr>
            <a:picLocks noGrp="1" noChangeAspect="1"/>
          </p:cNvPicPr>
          <p:nvPr>
            <p:ph idx="1"/>
          </p:nvPr>
        </p:nvPicPr>
        <p:blipFill>
          <a:blip r:embed="rId2" cstate="print"/>
          <a:stretch>
            <a:fillRect/>
          </a:stretch>
        </p:blipFill>
        <p:spPr>
          <a:xfrm rot="1445842">
            <a:off x="4681593" y="3394734"/>
            <a:ext cx="4115256" cy="2578894"/>
          </a:xfrm>
        </p:spPr>
      </p:pic>
      <p:sp>
        <p:nvSpPr>
          <p:cNvPr id="4" name="Text Placeholder 3"/>
          <p:cNvSpPr>
            <a:spLocks noGrp="1"/>
          </p:cNvSpPr>
          <p:nvPr>
            <p:ph type="body" sz="half" idx="2"/>
          </p:nvPr>
        </p:nvSpPr>
        <p:spPr>
          <a:xfrm>
            <a:off x="533400" y="1752600"/>
            <a:ext cx="3008313" cy="4691063"/>
          </a:xfrm>
        </p:spPr>
        <p:txBody>
          <a:bodyPr>
            <a:normAutofit/>
          </a:bodyPr>
          <a:lstStyle/>
          <a:p>
            <a:r>
              <a:rPr lang="en-US" sz="2800" i="1" dirty="0" smtClean="0">
                <a:latin typeface="Adobe Caslon Pro" pitchFamily="18" charset="0"/>
              </a:rPr>
              <a:t>Location: Coles Co, IL (9 miles south of Charleston)</a:t>
            </a:r>
          </a:p>
          <a:p>
            <a:r>
              <a:rPr lang="en-US" sz="2800" i="1" dirty="0" smtClean="0">
                <a:latin typeface="Adobe Caslon Pro" pitchFamily="18" charset="0"/>
              </a:rPr>
              <a:t>Date Created: ?</a:t>
            </a:r>
          </a:p>
          <a:p>
            <a:endParaRPr lang="en-US" sz="2800" i="1" dirty="0" smtClean="0">
              <a:latin typeface="Adobe Caslon Pro" pitchFamily="18" charset="0"/>
            </a:endParaRPr>
          </a:p>
          <a:p>
            <a:r>
              <a:rPr lang="en-US" sz="2800" b="1" i="1" u="sng" dirty="0" smtClean="0">
                <a:latin typeface="Adobe Caslon Pro" pitchFamily="18" charset="0"/>
                <a:hlinkClick r:id="rId3"/>
              </a:rPr>
              <a:t>http://www.loc.gov/pictures/item/2004677374/</a:t>
            </a:r>
            <a:endParaRPr lang="en-US" sz="2800" dirty="0" smtClean="0">
              <a:latin typeface="Adobe Caslon Pro" pitchFamily="18" charset="0"/>
            </a:endParaRPr>
          </a:p>
          <a:p>
            <a:endParaRPr lang="en-US" sz="2800" i="1" dirty="0">
              <a:latin typeface="Adobe Caslon Pro"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412</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LINCOLN AND THE LAW</vt:lpstr>
      <vt:lpstr>Thorpe .v. Thorpe</vt:lpstr>
      <vt:lpstr>Thorpe .vs. Thorpe cont.</vt:lpstr>
      <vt:lpstr>Young .v. Littler</vt:lpstr>
      <vt:lpstr>Young .v. Littler</vt:lpstr>
      <vt:lpstr>Lincoln the Lawyer</vt:lpstr>
      <vt:lpstr>Old State House</vt:lpstr>
      <vt:lpstr>Front Parlor in Abraham Lincoln’s house</vt:lpstr>
      <vt:lpstr>House where Abraham Lincoln’s father lived.</vt:lpstr>
      <vt:lpstr>The Coles Co County Courthouse</vt:lpstr>
      <vt:lpstr>Lincoln’s Residence</vt:lpstr>
      <vt:lpstr>Abraham Lincoln/lith</vt:lpstr>
      <vt:lpstr>Abraham Lincoln in a borowed coat</vt:lpstr>
      <vt:lpstr>Old Montgomery County Courthouse</vt:lpstr>
      <vt:lpstr>Historic American Buildings Survey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AND THE LAW</dc:title>
  <dc:creator>Windows User</dc:creator>
  <cp:lastModifiedBy>Windows User</cp:lastModifiedBy>
  <cp:revision>28</cp:revision>
  <dcterms:created xsi:type="dcterms:W3CDTF">2012-11-20T17:18:12Z</dcterms:created>
  <dcterms:modified xsi:type="dcterms:W3CDTF">2012-11-27T17:35:42Z</dcterms:modified>
</cp:coreProperties>
</file>