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
  </p:notesMasterIdLst>
  <p:sldIdLst>
    <p:sldId id="256" r:id="rId2"/>
    <p:sldId id="257" r:id="rId3"/>
    <p:sldId id="265" r:id="rId4"/>
    <p:sldId id="259" r:id="rId5"/>
    <p:sldId id="272" r:id="rId6"/>
    <p:sldId id="258" r:id="rId7"/>
    <p:sldId id="262" r:id="rId8"/>
    <p:sldId id="263" r:id="rId9"/>
    <p:sldId id="264" r:id="rId10"/>
    <p:sldId id="266" r:id="rId11"/>
    <p:sldId id="267" r:id="rId12"/>
    <p:sldId id="268" r:id="rId13"/>
    <p:sldId id="269" r:id="rId14"/>
    <p:sldId id="270" r:id="rId15"/>
    <p:sldId id="271"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3DBFF-8B84-4028-B0FD-41B185755AEC}" type="doc">
      <dgm:prSet loTypeId="urn:microsoft.com/office/officeart/2005/8/layout/default#1" loCatId="list" qsTypeId="urn:microsoft.com/office/officeart/2005/8/quickstyle/3d7" qsCatId="3D" csTypeId="urn:microsoft.com/office/officeart/2005/8/colors/accent6_4" csCatId="accent6" phldr="1"/>
      <dgm:spPr/>
      <dgm:t>
        <a:bodyPr/>
        <a:lstStyle/>
        <a:p>
          <a:endParaRPr lang="en-US"/>
        </a:p>
      </dgm:t>
    </dgm:pt>
    <dgm:pt modelId="{2EA03B3F-E62A-46C9-A705-C96B01EFCD67}">
      <dgm:prSet/>
      <dgm:spPr/>
      <dgm:t>
        <a:bodyPr/>
        <a:lstStyle/>
        <a:p>
          <a:pPr rtl="0"/>
          <a:r>
            <a:rPr lang="en-US" dirty="0" smtClean="0"/>
            <a:t>Pictures of Abraham Lincoln</a:t>
          </a:r>
          <a:endParaRPr lang="en-US" dirty="0"/>
        </a:p>
      </dgm:t>
    </dgm:pt>
    <dgm:pt modelId="{447D1CD6-DB15-4CFD-BA1C-F168B9102162}" type="parTrans" cxnId="{F0AB94B3-014E-438D-81CE-4DB03545FD57}">
      <dgm:prSet/>
      <dgm:spPr/>
      <dgm:t>
        <a:bodyPr/>
        <a:lstStyle/>
        <a:p>
          <a:endParaRPr lang="en-US"/>
        </a:p>
      </dgm:t>
    </dgm:pt>
    <dgm:pt modelId="{96F5B8C4-039B-4CDE-B536-1C9C92C502D7}" type="sibTrans" cxnId="{F0AB94B3-014E-438D-81CE-4DB03545FD57}">
      <dgm:prSet/>
      <dgm:spPr/>
      <dgm:t>
        <a:bodyPr/>
        <a:lstStyle/>
        <a:p>
          <a:endParaRPr lang="en-US"/>
        </a:p>
      </dgm:t>
    </dgm:pt>
    <dgm:pt modelId="{659BAB76-3D72-4359-BCB1-55C224317436}" type="pres">
      <dgm:prSet presAssocID="{8AA3DBFF-8B84-4028-B0FD-41B185755AEC}" presName="diagram" presStyleCnt="0">
        <dgm:presLayoutVars>
          <dgm:dir/>
          <dgm:resizeHandles val="exact"/>
        </dgm:presLayoutVars>
      </dgm:prSet>
      <dgm:spPr/>
      <dgm:t>
        <a:bodyPr/>
        <a:lstStyle/>
        <a:p>
          <a:endParaRPr lang="en-US"/>
        </a:p>
      </dgm:t>
    </dgm:pt>
    <dgm:pt modelId="{4518327D-C6A3-4DD5-85BA-5CE3601A6693}" type="pres">
      <dgm:prSet presAssocID="{2EA03B3F-E62A-46C9-A705-C96B01EFCD67}" presName="node" presStyleLbl="node1" presStyleIdx="0" presStyleCnt="1">
        <dgm:presLayoutVars>
          <dgm:bulletEnabled val="1"/>
        </dgm:presLayoutVars>
      </dgm:prSet>
      <dgm:spPr/>
      <dgm:t>
        <a:bodyPr/>
        <a:lstStyle/>
        <a:p>
          <a:endParaRPr lang="en-US"/>
        </a:p>
      </dgm:t>
    </dgm:pt>
  </dgm:ptLst>
  <dgm:cxnLst>
    <dgm:cxn modelId="{69B7F3D9-8B1E-4C61-A4FE-1686FABCB9F4}" type="presOf" srcId="{2EA03B3F-E62A-46C9-A705-C96B01EFCD67}" destId="{4518327D-C6A3-4DD5-85BA-5CE3601A6693}" srcOrd="0" destOrd="0" presId="urn:microsoft.com/office/officeart/2005/8/layout/default#1"/>
    <dgm:cxn modelId="{F0AB94B3-014E-438D-81CE-4DB03545FD57}" srcId="{8AA3DBFF-8B84-4028-B0FD-41B185755AEC}" destId="{2EA03B3F-E62A-46C9-A705-C96B01EFCD67}" srcOrd="0" destOrd="0" parTransId="{447D1CD6-DB15-4CFD-BA1C-F168B9102162}" sibTransId="{96F5B8C4-039B-4CDE-B536-1C9C92C502D7}"/>
    <dgm:cxn modelId="{B47292D3-3EB9-4652-8BBB-C1AAB5A71DB5}" type="presOf" srcId="{8AA3DBFF-8B84-4028-B0FD-41B185755AEC}" destId="{659BAB76-3D72-4359-BCB1-55C224317436}" srcOrd="0" destOrd="0" presId="urn:microsoft.com/office/officeart/2005/8/layout/default#1"/>
    <dgm:cxn modelId="{B9015F75-4B01-44F0-AEC8-A38AFCD1CE85}" type="presParOf" srcId="{659BAB76-3D72-4359-BCB1-55C224317436}" destId="{4518327D-C6A3-4DD5-85BA-5CE3601A6693}" srcOrd="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18327D-C6A3-4DD5-85BA-5CE3601A6693}">
      <dsp:nvSpPr>
        <dsp:cNvPr id="0" name=""/>
        <dsp:cNvSpPr/>
      </dsp:nvSpPr>
      <dsp:spPr>
        <a:xfrm>
          <a:off x="0" y="31431"/>
          <a:ext cx="7125113" cy="4275067"/>
        </a:xfrm>
        <a:prstGeom prst="rect">
          <a:avLst/>
        </a:prstGeom>
        <a:solidFill>
          <a:schemeClr val="accent6">
            <a:shade val="50000"/>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t>Pictures of Abraham Lincoln</a:t>
          </a:r>
          <a:endParaRPr lang="en-US" sz="6500" kern="1200" dirty="0"/>
        </a:p>
      </dsp:txBody>
      <dsp:txXfrm>
        <a:off x="0" y="31431"/>
        <a:ext cx="7125113" cy="427506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C2F59-4B2F-4AF1-BB1B-AE8C6904CD66}" type="datetimeFigureOut">
              <a:rPr lang="en-US" smtClean="0"/>
              <a:pPr/>
              <a:t>11/26/2012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E70E16-C5BF-4C9B-A485-AE264A87FB04}" type="slidenum">
              <a:rPr lang="en-US" smtClean="0"/>
              <a:pPr/>
              <a:t>‹#›</a:t>
            </a:fld>
            <a:endParaRPr lang="en-US"/>
          </a:p>
        </p:txBody>
      </p:sp>
    </p:spTree>
    <p:extLst>
      <p:ext uri="{BB962C8B-B14F-4D97-AF65-F5344CB8AC3E}">
        <p14:creationId xmlns:p14="http://schemas.microsoft.com/office/powerpoint/2010/main" xmlns="" val="3652679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7D173259-AE27-4C0E-92FD-4A4335676944}" type="datetimeFigureOut">
              <a:rPr lang="en-US" smtClean="0"/>
              <a:pPr/>
              <a:t>11/26/2012</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C371C70B-789A-492E-902E-8B42A69B8F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73259-AE27-4C0E-92FD-4A4335676944}"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1C70B-789A-492E-902E-8B42A69B8F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173259-AE27-4C0E-92FD-4A4335676944}"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1C70B-789A-492E-902E-8B42A69B8F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173259-AE27-4C0E-92FD-4A4335676944}"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1C70B-789A-492E-902E-8B42A69B8F67}" type="slidenum">
              <a:rPr lang="en-US" smtClean="0"/>
              <a:pPr/>
              <a:t>‹#›</a:t>
            </a:fld>
            <a:endParaRPr 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173259-AE27-4C0E-92FD-4A4335676944}"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1C70B-789A-492E-902E-8B42A69B8F67}"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D173259-AE27-4C0E-92FD-4A4335676944}"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1C70B-789A-492E-902E-8B42A69B8F67}"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D173259-AE27-4C0E-92FD-4A4335676944}" type="datetimeFigureOut">
              <a:rPr lang="en-US" smtClean="0"/>
              <a:pPr/>
              <a:t>11/26/2012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71C70B-789A-492E-902E-8B42A69B8F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173259-AE27-4C0E-92FD-4A4335676944}" type="datetimeFigureOut">
              <a:rPr lang="en-US" smtClean="0"/>
              <a:pPr/>
              <a:t>11/26/2012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71C70B-789A-492E-902E-8B42A69B8F67}"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D173259-AE27-4C0E-92FD-4A4335676944}"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1C70B-789A-492E-902E-8B42A69B8F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73259-AE27-4C0E-92FD-4A4335676944}"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1C70B-789A-492E-902E-8B42A69B8F67}"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73259-AE27-4C0E-92FD-4A4335676944}"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1C70B-789A-492E-902E-8B42A69B8F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D173259-AE27-4C0E-92FD-4A4335676944}" type="datetimeFigureOut">
              <a:rPr lang="en-US" smtClean="0"/>
              <a:pPr/>
              <a:t>11/26/2012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371C70B-789A-492E-902E-8B42A69B8F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hdl.loc.gov/loc.pnp/hhh.il0139/photos.061823p"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hdl.loc.gov/loc.pnp/hhh.il0366/photos.062906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hdl.loc.gov/loc.pnp/hhh.il0366/photos.062907p"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hdl.loc.gov/loc.pnp/ppmsc.0349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hdl.loc.gov/loc.pnp/ppmsca.19197"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memory.loc.gov/service/rbc/lprbscsm/scsm1577/001r.jpg" TargetMode="External"/><Relationship Id="rId1" Type="http://schemas.openxmlformats.org/officeDocument/2006/relationships/slideLayout" Target="../slideLayouts/slideLayout2.xml"/><Relationship Id="rId4" Type="http://schemas.openxmlformats.org/officeDocument/2006/relationships/hyperlink" Target="http://hdl.loc.gov/loc.rbc/lprbscsm.scsm1577"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memory.loc.gov/cgi-bin/ampage?collId=lprbscsm&amp;fileName=scsm1468/lprbscsmscsm1468.db&amp;recNum=0&amp;itemLink=D?scsmbib:20:./temp/~ammem_0j8Y::" TargetMode="External"/><Relationship Id="rId2" Type="http://schemas.openxmlformats.org/officeDocument/2006/relationships/hyperlink" Target="http://hdl.loc.gov/loc.rbc/lprbscsm.scsm1533" TargetMode="Externa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memory.loc.gov/service/rbc/lprbscsm/scsm1533/001r.jpg" TargetMode="External"/><Relationship Id="rId1" Type="http://schemas.openxmlformats.org/officeDocument/2006/relationships/slideLayout" Target="../slideLayouts/slideLayout2.xml"/><Relationship Id="rId4" Type="http://schemas.openxmlformats.org/officeDocument/2006/relationships/hyperlink" Target="http://hdl.loc.gov/loc.rbc/lprbscsm.scsm1468"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hdl.loc.gov/loc.rbc/lprbscsm.scsm146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dl.loc.gov/loc.pnp/cph.3a09984"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hdl.loc.gov/loc.pnp/cph.3a52061"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932091">
            <a:off x="1127042" y="979450"/>
            <a:ext cx="7117180" cy="1317625"/>
          </a:xfrm>
          <a:ln>
            <a:solidFill>
              <a:srgbClr val="00B0F0"/>
            </a:solidFill>
          </a:ln>
        </p:spPr>
        <p:style>
          <a:lnRef idx="1">
            <a:schemeClr val="accent6"/>
          </a:lnRef>
          <a:fillRef idx="3">
            <a:schemeClr val="accent6"/>
          </a:fillRef>
          <a:effectRef idx="2">
            <a:schemeClr val="accent6"/>
          </a:effectRef>
          <a:fontRef idx="minor">
            <a:schemeClr val="lt1"/>
          </a:fontRef>
        </p:style>
        <p:txBody>
          <a:bodyPr>
            <a:normAutofit/>
          </a:bodyPr>
          <a:lstStyle/>
          <a:p>
            <a:r>
              <a:rPr lang="en-US" dirty="0" smtClean="0"/>
              <a:t>Abraham Lincoln life as a lawyer</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DaJhae</a:t>
            </a:r>
            <a:r>
              <a:rPr lang="en-US" dirty="0" smtClean="0"/>
              <a:t> </a:t>
            </a:r>
            <a:r>
              <a:rPr lang="en-US" dirty="0" smtClean="0"/>
              <a:t>Weeks</a:t>
            </a:r>
            <a:endParaRPr lang="en-US" dirty="0"/>
          </a:p>
        </p:txBody>
      </p:sp>
    </p:spTree>
    <p:extLst>
      <p:ext uri="{BB962C8B-B14F-4D97-AF65-F5344CB8AC3E}">
        <p14:creationId xmlns:p14="http://schemas.microsoft.com/office/powerpoint/2010/main" xmlns="" val="170804741"/>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6146" name="Picture 2" descr="1.  HISTORIC AMERICAN BUILDINGS SURVEY CHAUNCEY BUCK - PHOTOGRAPHER - MARCH 17, 1934. VIEW FROM SOUTH-WEST - Thebes Courthouse, Thebes, Alexander County, IL"/>
          <p:cNvPicPr>
            <a:picLocks noChangeAspect="1" noChangeArrowheads="1"/>
          </p:cNvPicPr>
          <p:nvPr/>
        </p:nvPicPr>
        <p:blipFill>
          <a:blip r:embed="rId2" cstate="print"/>
          <a:srcRect/>
          <a:stretch>
            <a:fillRect/>
          </a:stretch>
        </p:blipFill>
        <p:spPr bwMode="auto">
          <a:xfrm rot="20555213">
            <a:off x="-157926" y="1342198"/>
            <a:ext cx="4364188" cy="3177675"/>
          </a:xfrm>
          <a:prstGeom prst="rect">
            <a:avLst/>
          </a:prstGeom>
          <a:noFill/>
        </p:spPr>
      </p:pic>
      <p:sp>
        <p:nvSpPr>
          <p:cNvPr id="6" name="Rectangle 5"/>
          <p:cNvSpPr/>
          <p:nvPr/>
        </p:nvSpPr>
        <p:spPr>
          <a:xfrm>
            <a:off x="4267200" y="2514600"/>
            <a:ext cx="4419600" cy="1754326"/>
          </a:xfrm>
          <a:prstGeom prst="rect">
            <a:avLst/>
          </a:prstGeom>
        </p:spPr>
        <p:txBody>
          <a:bodyPr wrap="square">
            <a:spAutoFit/>
          </a:bodyPr>
          <a:lstStyle/>
          <a:p>
            <a:endParaRPr lang="en-US" dirty="0" smtClean="0"/>
          </a:p>
          <a:p>
            <a:r>
              <a:rPr lang="en-US" b="1" dirty="0" smtClean="0"/>
              <a:t>1. HISTORIC AMERICAN BUILDINGS SURVEY CHAUNCEY BUCK - PHOTOGRAPHER - MARCH 17, 1934. VIEW FROM SOUTH-WEST - Thebes Courthouse, Thebes, Alexander County, IL</a:t>
            </a:r>
            <a:endParaRPr lang="en-US" b="1" dirty="0"/>
          </a:p>
        </p:txBody>
      </p:sp>
      <p:sp>
        <p:nvSpPr>
          <p:cNvPr id="7" name="Rectangle 6"/>
          <p:cNvSpPr/>
          <p:nvPr/>
        </p:nvSpPr>
        <p:spPr>
          <a:xfrm>
            <a:off x="762000" y="4953000"/>
            <a:ext cx="4572000" cy="923330"/>
          </a:xfrm>
          <a:prstGeom prst="rect">
            <a:avLst/>
          </a:prstGeom>
        </p:spPr>
        <p:txBody>
          <a:bodyPr>
            <a:spAutoFit/>
          </a:bodyPr>
          <a:lstStyle/>
          <a:p>
            <a:r>
              <a:rPr lang="en-US" dirty="0" smtClean="0">
                <a:hlinkClick r:id="rId3"/>
              </a:rPr>
              <a:t>http://hdl.loc.gov/loc.pnp/hhh.il0139/photos.061823p</a:t>
            </a:r>
            <a:endParaRPr lang="en-US" dirty="0" smtClean="0"/>
          </a:p>
          <a:p>
            <a:endParaRPr lang="en-US" dirty="0"/>
          </a:p>
        </p:txBody>
      </p:sp>
    </p:spTree>
    <p:extLst>
      <p:ext uri="{BB962C8B-B14F-4D97-AF65-F5344CB8AC3E}">
        <p14:creationId xmlns:p14="http://schemas.microsoft.com/office/powerpoint/2010/main" xmlns="" val="928118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5524500"/>
            <a:ext cx="4876799" cy="2667000"/>
          </a:xfrm>
        </p:spPr>
        <p:txBody>
          <a:bodyPr>
            <a:normAutofit/>
          </a:bodyPr>
          <a:lstStyle/>
          <a:p>
            <a:pPr lvl="2"/>
            <a:r>
              <a:rPr lang="en-US" dirty="0" smtClean="0">
                <a:hlinkClick r:id="rId2"/>
              </a:rPr>
              <a:t>http://hdl.loc.gov/loc.pnp/hhh.il0366/photos.062906p</a:t>
            </a:r>
            <a:endParaRPr lang="en-US" dirty="0" smtClean="0"/>
          </a:p>
          <a:p>
            <a:r>
              <a:rPr lang="en-US" dirty="0" smtClean="0"/>
              <a:t> </a:t>
            </a:r>
            <a:endParaRPr lang="en-US" dirty="0"/>
          </a:p>
        </p:txBody>
      </p:sp>
      <p:pic>
        <p:nvPicPr>
          <p:cNvPr id="5122" name="Picture 2" descr="1.  HISTORIC AMERICAN BUILDINGS SURVEY E.E. LUNDEEN, PHOTOGRAPHER JULY 10, 1935. VIEW FROM SOUTHWEST - First Macon County Courthouse, Fairview Park (moved from Main Street), Decatur, Macon County, IL"/>
          <p:cNvPicPr>
            <a:picLocks noChangeAspect="1" noChangeArrowheads="1"/>
          </p:cNvPicPr>
          <p:nvPr/>
        </p:nvPicPr>
        <p:blipFill>
          <a:blip r:embed="rId3" cstate="print"/>
          <a:srcRect/>
          <a:stretch>
            <a:fillRect/>
          </a:stretch>
        </p:blipFill>
        <p:spPr bwMode="auto">
          <a:xfrm rot="19040222">
            <a:off x="49336" y="1742131"/>
            <a:ext cx="4367283" cy="3200400"/>
          </a:xfrm>
          <a:prstGeom prst="rect">
            <a:avLst/>
          </a:prstGeom>
          <a:noFill/>
        </p:spPr>
      </p:pic>
      <p:sp>
        <p:nvSpPr>
          <p:cNvPr id="7" name="Rectangle 6"/>
          <p:cNvSpPr/>
          <p:nvPr/>
        </p:nvSpPr>
        <p:spPr>
          <a:xfrm>
            <a:off x="4419600" y="3581400"/>
            <a:ext cx="4572000" cy="2308324"/>
          </a:xfrm>
          <a:prstGeom prst="rect">
            <a:avLst/>
          </a:prstGeom>
        </p:spPr>
        <p:txBody>
          <a:bodyPr wrap="square">
            <a:spAutoFit/>
          </a:bodyPr>
          <a:lstStyle/>
          <a:p>
            <a:r>
              <a:rPr lang="en-US" b="1" dirty="0" smtClean="0"/>
              <a:t>. HISTORIC AMERICAN BUILDINGS SURVEY E.E. LUNDEEN, PHOTOGRAPHER JULY 10, 1935. VIEW FROM SOUTHWEST - First Macon County Courthouse, Fairview Park (moved from Main Street), Decatur, Macon County, IL</a:t>
            </a:r>
            <a:endParaRPr lang="en-US" dirty="0"/>
          </a:p>
        </p:txBody>
      </p:sp>
    </p:spTree>
    <p:extLst>
      <p:ext uri="{BB962C8B-B14F-4D97-AF65-F5344CB8AC3E}">
        <p14:creationId xmlns:p14="http://schemas.microsoft.com/office/powerpoint/2010/main" xmlns="" val="1597531692"/>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3074" name="Picture 2" descr="http://www.officemuseum.com/1860_Law_Office_of_A_Lincoln_F._Leslies_Dec_2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336417">
            <a:off x="-1240603" y="1404727"/>
            <a:ext cx="5847762" cy="308839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724400" y="1752600"/>
            <a:ext cx="4572000" cy="4247317"/>
          </a:xfrm>
          <a:prstGeom prst="rect">
            <a:avLst/>
          </a:prstGeom>
        </p:spPr>
        <p:txBody>
          <a:bodyPr>
            <a:spAutoFit/>
          </a:bodyPr>
          <a:lstStyle/>
          <a:p>
            <a:r>
              <a:rPr lang="en-US" dirty="0" smtClean="0"/>
              <a:t>"The First Law Office Rented in 1837 by Abraham Lincoln, in Hoffman's Row, Third Division, Upstairs, Springfield, Ill.," engraving made in 1860, when the artist visited the office. </a:t>
            </a:r>
          </a:p>
          <a:p>
            <a:endParaRPr lang="en-US" dirty="0" smtClean="0"/>
          </a:p>
          <a:p>
            <a:r>
              <a:rPr lang="en-US" dirty="0" smtClean="0"/>
              <a:t>"When Abraham Lincoln first went to Springfield, nearly thirty years ago, he ran for the Legislature, was elected, and served several terms.</a:t>
            </a:r>
          </a:p>
          <a:p>
            <a:endParaRPr lang="en-US" dirty="0" smtClean="0"/>
          </a:p>
          <a:p>
            <a:r>
              <a:rPr lang="en-US" dirty="0" smtClean="0"/>
              <a:t> In 1837 he opened a law office under the firm of Stuart &amp; Lincoln, in Hoffman's Row."</a:t>
            </a:r>
            <a:endParaRPr lang="en-US" dirty="0"/>
          </a:p>
        </p:txBody>
      </p:sp>
    </p:spTree>
    <p:extLst>
      <p:ext uri="{BB962C8B-B14F-4D97-AF65-F5344CB8AC3E}">
        <p14:creationId xmlns:p14="http://schemas.microsoft.com/office/powerpoint/2010/main" xmlns="" val="547593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5410200"/>
            <a:ext cx="6096000" cy="3473518"/>
          </a:xfrm>
        </p:spPr>
        <p:txBody>
          <a:bodyPr/>
          <a:lstStyle/>
          <a:p>
            <a:r>
              <a:rPr lang="es-ES" dirty="0" smtClean="0">
                <a:hlinkClick r:id="rId2"/>
              </a:rPr>
              <a:t>http://hdl.loc.gov/loc.pnp/hhh.il0366/photos.062907p</a:t>
            </a:r>
            <a:endParaRPr lang="es-ES" dirty="0" smtClean="0"/>
          </a:p>
          <a:p>
            <a:r>
              <a:rPr lang="es-ES" dirty="0" smtClean="0"/>
              <a:t> </a:t>
            </a:r>
          </a:p>
          <a:p>
            <a:endParaRPr lang="es-ES" dirty="0" smtClean="0"/>
          </a:p>
          <a:p>
            <a:endParaRPr lang="en-US" dirty="0"/>
          </a:p>
        </p:txBody>
      </p:sp>
      <p:pic>
        <p:nvPicPr>
          <p:cNvPr id="4098" name="Picture 2" descr="http://www.cynical-c.com/archives2/bloggraphics/001dq.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3810000" cy="2343151"/>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2.  HISTORIC AMERICAN BUILDINGS SURVEY E.E. LUNDEEN, PHOTOGRAPHER JULY 10, 1935. VIEW FROM NORTHEAST - First Macon County Courthouse, Fairview Park (moved from Main Street), Decatur, Macon County, IL"/>
          <p:cNvPicPr>
            <a:picLocks noChangeAspect="1" noChangeArrowheads="1"/>
          </p:cNvPicPr>
          <p:nvPr/>
        </p:nvPicPr>
        <p:blipFill>
          <a:blip r:embed="rId4" cstate="print"/>
          <a:srcRect/>
          <a:stretch>
            <a:fillRect/>
          </a:stretch>
        </p:blipFill>
        <p:spPr bwMode="auto">
          <a:xfrm rot="2688527">
            <a:off x="4948910" y="2462822"/>
            <a:ext cx="3786188" cy="2721323"/>
          </a:xfrm>
          <a:prstGeom prst="rect">
            <a:avLst/>
          </a:prstGeom>
          <a:noFill/>
        </p:spPr>
      </p:pic>
      <p:sp>
        <p:nvSpPr>
          <p:cNvPr id="6" name="Rectangle 5"/>
          <p:cNvSpPr/>
          <p:nvPr/>
        </p:nvSpPr>
        <p:spPr>
          <a:xfrm>
            <a:off x="609600" y="2343151"/>
            <a:ext cx="4572000" cy="2308324"/>
          </a:xfrm>
          <a:prstGeom prst="rect">
            <a:avLst/>
          </a:prstGeom>
        </p:spPr>
        <p:txBody>
          <a:bodyPr>
            <a:spAutoFit/>
          </a:bodyPr>
          <a:lstStyle/>
          <a:p>
            <a:r>
              <a:rPr lang="en-US" b="1" dirty="0" smtClean="0"/>
              <a:t>. HISTORIC AMERICAN BUILDINGS SURVEY E.E. LUNDEEN, PHOTOGRAPHER JULY 10, 1935. VIEW FROM NORTHEAST - First Macon County Courthouse, Fairview Park (moved from Main Street), Decatur, Macon County, IL</a:t>
            </a:r>
            <a:endParaRPr lang="en-US" dirty="0"/>
          </a:p>
        </p:txBody>
      </p:sp>
    </p:spTree>
    <p:extLst>
      <p:ext uri="{BB962C8B-B14F-4D97-AF65-F5344CB8AC3E}">
        <p14:creationId xmlns:p14="http://schemas.microsoft.com/office/powerpoint/2010/main" xmlns="" val="61432082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shipofstate.com/prints/PunchLincoln/1865notice/noticeM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990600"/>
            <a:ext cx="3756963" cy="494506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rot="20428985">
            <a:off x="3958112" y="2170469"/>
            <a:ext cx="4572000" cy="2585323"/>
          </a:xfrm>
          <a:prstGeom prst="rect">
            <a:avLst/>
          </a:prstGeom>
        </p:spPr>
        <p:txBody>
          <a:bodyPr>
            <a:spAutoFit/>
          </a:bodyPr>
          <a:lstStyle/>
          <a:p>
            <a:r>
              <a:rPr lang="en-US" dirty="0" smtClean="0"/>
              <a:t>This interesting cartoon picturing Lincoln as a lawyer counseling his client the American Eagle in Uncle Sam garb to be prudent in his service of legal process lest it backfire.</a:t>
            </a:r>
          </a:p>
          <a:p>
            <a:endParaRPr lang="en-US" dirty="0" smtClean="0"/>
          </a:p>
          <a:p>
            <a:endParaRPr lang="en-US" dirty="0" smtClean="0"/>
          </a:p>
          <a:p>
            <a:r>
              <a:rPr lang="en-US" dirty="0" smtClean="0"/>
              <a:t> It was the last caricature of Lincoln in Punch while he was alive.</a:t>
            </a:r>
            <a:endParaRPr lang="en-US" dirty="0"/>
          </a:p>
        </p:txBody>
      </p:sp>
      <p:pic>
        <p:nvPicPr>
          <p:cNvPr id="1026" name="Picture 2" descr=" - Larger images available only at The Library of Congres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1066800"/>
            <a:ext cx="1266825" cy="14287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4515651" y="5334000"/>
            <a:ext cx="3892284" cy="646331"/>
          </a:xfrm>
          <a:prstGeom prst="rect">
            <a:avLst/>
          </a:prstGeom>
        </p:spPr>
        <p:txBody>
          <a:bodyPr wrap="none">
            <a:spAutoFit/>
          </a:bodyPr>
          <a:lstStyle/>
          <a:p>
            <a:r>
              <a:rPr lang="en-US" dirty="0">
                <a:hlinkClick r:id="rId4"/>
              </a:rPr>
              <a:t>http://</a:t>
            </a:r>
            <a:r>
              <a:rPr lang="en-US" dirty="0" smtClean="0">
                <a:hlinkClick r:id="rId4"/>
              </a:rPr>
              <a:t>hdl.loc.gov/loc.pnp/ppmsc.03491</a:t>
            </a:r>
            <a:endParaRPr lang="en-US" dirty="0" smtClean="0"/>
          </a:p>
          <a:p>
            <a:r>
              <a:rPr lang="en-US" dirty="0" smtClean="0"/>
              <a:t> </a:t>
            </a:r>
            <a:endParaRPr lang="en-US" dirty="0"/>
          </a:p>
        </p:txBody>
      </p:sp>
    </p:spTree>
    <p:extLst>
      <p:ext uri="{BB962C8B-B14F-4D97-AF65-F5344CB8AC3E}">
        <p14:creationId xmlns:p14="http://schemas.microsoft.com/office/powerpoint/2010/main" xmlns="" val="832484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ttp://rogerjnorton.com/Menard.jpg"/>
          <p:cNvPicPr>
            <a:picLocks noChangeAspect="1" noChangeArrowheads="1"/>
          </p:cNvPicPr>
          <p:nvPr/>
        </p:nvPicPr>
        <p:blipFill>
          <a:blip r:embed="rId2" cstate="print"/>
          <a:srcRect/>
          <a:stretch>
            <a:fillRect/>
          </a:stretch>
        </p:blipFill>
        <p:spPr bwMode="auto">
          <a:xfrm rot="20327349">
            <a:off x="628936" y="1647446"/>
            <a:ext cx="3837542" cy="3352800"/>
          </a:xfrm>
          <a:prstGeom prst="rect">
            <a:avLst/>
          </a:prstGeom>
          <a:noFill/>
        </p:spPr>
      </p:pic>
      <p:sp>
        <p:nvSpPr>
          <p:cNvPr id="5" name="Rectangle 4"/>
          <p:cNvSpPr/>
          <p:nvPr/>
        </p:nvSpPr>
        <p:spPr>
          <a:xfrm>
            <a:off x="4572000" y="1676400"/>
            <a:ext cx="4572000" cy="2585323"/>
          </a:xfrm>
          <a:prstGeom prst="rect">
            <a:avLst/>
          </a:prstGeom>
        </p:spPr>
        <p:txBody>
          <a:bodyPr>
            <a:spAutoFit/>
          </a:bodyPr>
          <a:lstStyle/>
          <a:p>
            <a:r>
              <a:rPr lang="en-US" b="1" dirty="0" smtClean="0"/>
              <a:t>Courthouses where Abraham Lincoln pleaded cases included Macon County's First Courthouse (left), the Menard County Courthouse (center) and the Metamora Courthouse (right). Source of illustrations: Bernhardt Wall's </a:t>
            </a:r>
            <a:r>
              <a:rPr lang="en-US" b="1" i="1" dirty="0" smtClean="0"/>
              <a:t>Following Abraham Lincoln 1809-1865.</a:t>
            </a:r>
            <a:endParaRPr lang="en-US" dirty="0"/>
          </a:p>
        </p:txBody>
      </p:sp>
      <p:sp>
        <p:nvSpPr>
          <p:cNvPr id="2" name="Rectangle 1"/>
          <p:cNvSpPr/>
          <p:nvPr/>
        </p:nvSpPr>
        <p:spPr>
          <a:xfrm>
            <a:off x="4343400" y="5105400"/>
            <a:ext cx="3992631" cy="646331"/>
          </a:xfrm>
          <a:prstGeom prst="rect">
            <a:avLst/>
          </a:prstGeom>
        </p:spPr>
        <p:txBody>
          <a:bodyPr wrap="none">
            <a:spAutoFit/>
          </a:bodyPr>
          <a:lstStyle/>
          <a:p>
            <a:r>
              <a:rPr lang="en-US" dirty="0">
                <a:hlinkClick r:id="rId3"/>
              </a:rPr>
              <a:t>http://</a:t>
            </a:r>
            <a:r>
              <a:rPr lang="en-US" dirty="0" smtClean="0">
                <a:hlinkClick r:id="rId3"/>
              </a:rPr>
              <a:t>hdl.loc.gov/loc.pnp/ppmsca.19197</a:t>
            </a:r>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49533">
            <a:off x="1023548" y="901631"/>
            <a:ext cx="6324600" cy="997354"/>
          </a:xfrm>
        </p:spPr>
        <p:txBody>
          <a:bodyPr/>
          <a:lstStyle/>
          <a:p>
            <a:r>
              <a:rPr lang="en-US" dirty="0" err="1" smtClean="0"/>
              <a:t>Wordle</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143000" y="2057400"/>
            <a:ext cx="6705600" cy="4191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997591">
            <a:off x="-87011" y="718122"/>
            <a:ext cx="3733800" cy="838199"/>
          </a:xfrm>
        </p:spPr>
        <p:style>
          <a:lnRef idx="1">
            <a:schemeClr val="accent6"/>
          </a:lnRef>
          <a:fillRef idx="2">
            <a:schemeClr val="accent6"/>
          </a:fillRef>
          <a:effectRef idx="1">
            <a:schemeClr val="accent6"/>
          </a:effectRef>
          <a:fontRef idx="minor">
            <a:schemeClr val="dk1"/>
          </a:fontRef>
        </p:style>
        <p:txBody>
          <a:bodyPr/>
          <a:lstStyle/>
          <a:p>
            <a:r>
              <a:rPr lang="en-US" dirty="0" smtClean="0"/>
              <a:t>Case #1</a:t>
            </a:r>
            <a:endParaRPr lang="en-US" dirty="0"/>
          </a:p>
        </p:txBody>
      </p:sp>
      <p:pic>
        <p:nvPicPr>
          <p:cNvPr id="4" name="Content Placeholder 3" descr="Image 1 of 2, Order for Subpoenas in Knight v. Carter et al, [La">
            <a:hlinkClick r:id="rId2"/>
          </p:cNvPr>
          <p:cNvPicPr>
            <a:picLocks noGrp="1"/>
          </p:cNvPicPr>
          <p:nvPr>
            <p:ph idx="1"/>
          </p:nvPr>
        </p:nvPicPr>
        <p:blipFill>
          <a:blip r:embed="rId3" cstate="print"/>
          <a:srcRect/>
          <a:stretch>
            <a:fillRect/>
          </a:stretch>
        </p:blipFill>
        <p:spPr bwMode="auto">
          <a:xfrm>
            <a:off x="304800" y="2209800"/>
            <a:ext cx="3750798" cy="45259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p:cNvSpPr txBox="1"/>
          <p:nvPr/>
        </p:nvSpPr>
        <p:spPr>
          <a:xfrm>
            <a:off x="7391400" y="5638800"/>
            <a:ext cx="1752600" cy="923330"/>
          </a:xfrm>
          <a:prstGeom prst="rect">
            <a:avLst/>
          </a:prstGeom>
          <a:noFill/>
        </p:spPr>
        <p:txBody>
          <a:bodyPr wrap="square" rtlCol="0">
            <a:spAutoFit/>
          </a:bodyPr>
          <a:lstStyle/>
          <a:p>
            <a:r>
              <a:rPr lang="en-US" u="sng" dirty="0">
                <a:hlinkClick r:id="rId4"/>
              </a:rPr>
              <a:t>http://hdl.loc.gov/loc.rbc/lprbscsm.scsm1577</a:t>
            </a:r>
            <a:endParaRPr lang="en-US" dirty="0"/>
          </a:p>
        </p:txBody>
      </p:sp>
      <p:sp>
        <p:nvSpPr>
          <p:cNvPr id="6" name="TextBox 5"/>
          <p:cNvSpPr txBox="1"/>
          <p:nvPr/>
        </p:nvSpPr>
        <p:spPr>
          <a:xfrm flipH="1">
            <a:off x="4038600" y="1206818"/>
            <a:ext cx="4038600" cy="5355312"/>
          </a:xfrm>
          <a:prstGeom prst="rect">
            <a:avLst/>
          </a:prstGeom>
          <a:noFill/>
        </p:spPr>
        <p:txBody>
          <a:bodyPr wrap="square" rtlCol="0">
            <a:spAutoFit/>
          </a:bodyPr>
          <a:lstStyle/>
          <a:p>
            <a:r>
              <a:rPr lang="en-US" dirty="0"/>
              <a:t>Summary: Knight retained </a:t>
            </a:r>
            <a:r>
              <a:rPr lang="en-US" b="1" dirty="0"/>
              <a:t>Lincoln</a:t>
            </a:r>
            <a:r>
              <a:rPr lang="en-US" dirty="0"/>
              <a:t> and sued the heirs of Washington Carter to settle a partnership. Carter and Knight had been partners in selling land and livestock and in farming</a:t>
            </a:r>
            <a:r>
              <a:rPr lang="en-US" dirty="0" smtClean="0"/>
              <a:t>.</a:t>
            </a:r>
          </a:p>
          <a:p>
            <a:endParaRPr lang="en-US" dirty="0"/>
          </a:p>
          <a:p>
            <a:endParaRPr lang="en-US" dirty="0" smtClean="0"/>
          </a:p>
          <a:p>
            <a:endParaRPr lang="en-US" dirty="0"/>
          </a:p>
          <a:p>
            <a:r>
              <a:rPr lang="en-US" dirty="0" smtClean="0"/>
              <a:t> </a:t>
            </a:r>
            <a:r>
              <a:rPr lang="en-US" dirty="0"/>
              <a:t>The court appointed three commissioners to partition the estate's 615 acres. </a:t>
            </a:r>
            <a:endParaRPr lang="en-US" dirty="0" smtClean="0"/>
          </a:p>
          <a:p>
            <a:endParaRPr lang="en-US" dirty="0"/>
          </a:p>
          <a:p>
            <a:r>
              <a:rPr lang="en-US" dirty="0" smtClean="0"/>
              <a:t>The </a:t>
            </a:r>
            <a:r>
              <a:rPr lang="en-US" dirty="0"/>
              <a:t>commissioners assigned dower to Carter's widow, Susan Boardman; gave Knight one-half of the land; and partitioned the remaining land in equal shares for Carter's three minor </a:t>
            </a:r>
          </a:p>
        </p:txBody>
      </p:sp>
    </p:spTree>
    <p:extLst>
      <p:ext uri="{BB962C8B-B14F-4D97-AF65-F5344CB8AC3E}">
        <p14:creationId xmlns:p14="http://schemas.microsoft.com/office/powerpoint/2010/main" xmlns="" val="19895868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75949">
            <a:off x="5252788" y="939722"/>
            <a:ext cx="4277224" cy="1471195"/>
          </a:xfrm>
        </p:spPr>
        <p:style>
          <a:lnRef idx="1">
            <a:schemeClr val="accent6"/>
          </a:lnRef>
          <a:fillRef idx="2">
            <a:schemeClr val="accent6"/>
          </a:fillRef>
          <a:effectRef idx="1">
            <a:schemeClr val="accent6"/>
          </a:effectRef>
          <a:fontRef idx="minor">
            <a:schemeClr val="dk1"/>
          </a:fontRef>
        </p:style>
        <p:txBody>
          <a:bodyPr/>
          <a:lstStyle/>
          <a:p>
            <a:r>
              <a:rPr lang="en-US" dirty="0" smtClean="0"/>
              <a:t>Case #2</a:t>
            </a:r>
            <a:endParaRPr lang="en-US" dirty="0"/>
          </a:p>
        </p:txBody>
      </p:sp>
      <p:sp>
        <p:nvSpPr>
          <p:cNvPr id="3" name="Content Placeholder 2"/>
          <p:cNvSpPr>
            <a:spLocks noGrp="1"/>
          </p:cNvSpPr>
          <p:nvPr>
            <p:ph idx="1"/>
          </p:nvPr>
        </p:nvSpPr>
        <p:spPr>
          <a:xfrm>
            <a:off x="6550479" y="4269393"/>
            <a:ext cx="2571955" cy="2582198"/>
          </a:xfrm>
        </p:spPr>
        <p:txBody>
          <a:bodyPr/>
          <a:lstStyle/>
          <a:p>
            <a:r>
              <a:rPr lang="en-US" u="sng" dirty="0">
                <a:hlinkClick r:id="rId2"/>
              </a:rPr>
              <a:t>http://hdl.loc.gov/loc.rbc/lprbscsm.scsm1533</a:t>
            </a:r>
            <a:endParaRPr lang="en-US" dirty="0"/>
          </a:p>
        </p:txBody>
      </p:sp>
      <p:sp>
        <p:nvSpPr>
          <p:cNvPr id="4" name="Rectangle 3"/>
          <p:cNvSpPr/>
          <p:nvPr/>
        </p:nvSpPr>
        <p:spPr>
          <a:xfrm>
            <a:off x="914400" y="719078"/>
            <a:ext cx="4495800" cy="2862322"/>
          </a:xfrm>
          <a:prstGeom prst="rect">
            <a:avLst/>
          </a:prstGeom>
        </p:spPr>
        <p:txBody>
          <a:bodyPr wrap="square">
            <a:spAutoFit/>
          </a:bodyPr>
          <a:lstStyle/>
          <a:p>
            <a:r>
              <a:rPr lang="en-US" dirty="0"/>
              <a:t> </a:t>
            </a:r>
          </a:p>
          <a:p>
            <a:r>
              <a:rPr lang="en-US" dirty="0"/>
              <a:t>Summary: The state's attorney indicted Tucker for assaulting Smith with a four-pound axe. </a:t>
            </a:r>
            <a:endParaRPr lang="en-US" dirty="0" smtClean="0"/>
          </a:p>
          <a:p>
            <a:endParaRPr lang="en-US" dirty="0"/>
          </a:p>
          <a:p>
            <a:endParaRPr lang="en-US" dirty="0" smtClean="0"/>
          </a:p>
          <a:p>
            <a:r>
              <a:rPr lang="en-US" dirty="0" smtClean="0"/>
              <a:t>Tucker </a:t>
            </a:r>
            <a:r>
              <a:rPr lang="en-US" dirty="0"/>
              <a:t>pleaded guilty, and the court fined him $75. </a:t>
            </a:r>
            <a:r>
              <a:rPr lang="en-US" b="1" dirty="0"/>
              <a:t>Lincoln</a:t>
            </a:r>
            <a:r>
              <a:rPr lang="en-US" dirty="0"/>
              <a:t> wrote the indictment for state's attorney Lamon. </a:t>
            </a:r>
          </a:p>
        </p:txBody>
      </p:sp>
      <p:pic>
        <p:nvPicPr>
          <p:cNvPr id="5" name="Picture 4" descr="thumbnail">
            <a:hlinkClick r:id="rId3"/>
          </p:cNvPr>
          <p:cNvPicPr/>
          <p:nvPr/>
        </p:nvPicPr>
        <p:blipFill>
          <a:blip r:embed="rId4" cstate="print"/>
          <a:srcRect/>
          <a:stretch>
            <a:fillRect/>
          </a:stretch>
        </p:blipFill>
        <p:spPr bwMode="auto">
          <a:xfrm>
            <a:off x="1905000" y="3581400"/>
            <a:ext cx="2895600" cy="2413031"/>
          </a:xfrm>
          <a:prstGeom prst="snip2DiagRect">
            <a:avLst/>
          </a:prstGeom>
          <a:solidFill>
            <a:srgbClr val="FFFFFF">
              <a:shade val="85000"/>
            </a:srgbClr>
          </a:solidFill>
          <a:ln w="889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57158272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556503">
            <a:off x="1566413" y="514686"/>
            <a:ext cx="2582174" cy="868998"/>
          </a:xfrm>
        </p:spPr>
        <p:style>
          <a:lnRef idx="1">
            <a:schemeClr val="accent6"/>
          </a:lnRef>
          <a:fillRef idx="3">
            <a:schemeClr val="accent6"/>
          </a:fillRef>
          <a:effectRef idx="2">
            <a:schemeClr val="accent6"/>
          </a:effectRef>
          <a:fontRef idx="minor">
            <a:schemeClr val="lt1"/>
          </a:fontRef>
        </p:style>
        <p:txBody>
          <a:bodyPr/>
          <a:lstStyle/>
          <a:p>
            <a:r>
              <a:rPr lang="en-US" dirty="0" smtClean="0"/>
              <a:t>Case#3</a:t>
            </a:r>
            <a:endParaRPr lang="en-US" dirty="0"/>
          </a:p>
        </p:txBody>
      </p:sp>
      <p:sp>
        <p:nvSpPr>
          <p:cNvPr id="3" name="Content Placeholder 2"/>
          <p:cNvSpPr>
            <a:spLocks noGrp="1"/>
          </p:cNvSpPr>
          <p:nvPr>
            <p:ph idx="1"/>
          </p:nvPr>
        </p:nvSpPr>
        <p:spPr>
          <a:xfrm>
            <a:off x="685800" y="1752600"/>
            <a:ext cx="5601112" cy="3276600"/>
          </a:xfrm>
        </p:spPr>
        <p:txBody>
          <a:bodyPr>
            <a:noAutofit/>
          </a:bodyPr>
          <a:lstStyle/>
          <a:p>
            <a:r>
              <a:rPr lang="en-US" sz="1200" dirty="0"/>
              <a:t>Summary: Joseph Gundy and John Gundy entered into the business of selling hogs and cattle in the fall of 1847, and decided to dissolve the partnership in December 1848</a:t>
            </a:r>
            <a:r>
              <a:rPr lang="en-US" sz="1200" dirty="0" smtClean="0"/>
              <a:t>.</a:t>
            </a:r>
          </a:p>
          <a:p>
            <a:endParaRPr lang="en-US" sz="1200" dirty="0"/>
          </a:p>
          <a:p>
            <a:r>
              <a:rPr lang="en-US" sz="1200" dirty="0" smtClean="0"/>
              <a:t> </a:t>
            </a:r>
            <a:r>
              <a:rPr lang="en-US" sz="1200" dirty="0"/>
              <a:t>Joseph Gundy sued John Gundy in a chancery action to settle the partnership. Joseph Gundy also sued John Gundy in a separate common </a:t>
            </a:r>
            <a:r>
              <a:rPr lang="en-US" sz="1200" b="1" dirty="0"/>
              <a:t>law</a:t>
            </a:r>
            <a:r>
              <a:rPr lang="en-US" sz="1200" dirty="0"/>
              <a:t> action (Gundy v. Gundy). </a:t>
            </a:r>
            <a:endParaRPr lang="en-US" sz="1200" dirty="0" smtClean="0"/>
          </a:p>
          <a:p>
            <a:endParaRPr lang="en-US" sz="1200" dirty="0"/>
          </a:p>
          <a:p>
            <a:r>
              <a:rPr lang="en-US" sz="1200" dirty="0" smtClean="0"/>
              <a:t>In </a:t>
            </a:r>
            <a:r>
              <a:rPr lang="en-US" sz="1200" dirty="0"/>
              <a:t>this case, Joseph Gundy claimed that John Gundy owed him $200 for 1,000 bushels of corn; $200 for 110 hogs sold; and an additional amount for twenty-four steers</a:t>
            </a:r>
            <a:r>
              <a:rPr lang="en-US" sz="1200" dirty="0" smtClean="0"/>
              <a:t>.</a:t>
            </a:r>
          </a:p>
          <a:p>
            <a:endParaRPr lang="en-US" sz="1200" dirty="0"/>
          </a:p>
          <a:p>
            <a:r>
              <a:rPr lang="en-US" sz="1200" dirty="0" smtClean="0"/>
              <a:t> </a:t>
            </a:r>
            <a:r>
              <a:rPr lang="en-US" sz="1200" dirty="0"/>
              <a:t>John Gundy retained </a:t>
            </a:r>
            <a:r>
              <a:rPr lang="en-US" sz="1200" b="1" dirty="0"/>
              <a:t>Lincoln</a:t>
            </a:r>
            <a:r>
              <a:rPr lang="en-US" sz="1200" dirty="0"/>
              <a:t> and answered that </a:t>
            </a:r>
            <a:r>
              <a:rPr lang="en-US" sz="1200" dirty="0" smtClean="0"/>
              <a:t>Joseph </a:t>
            </a:r>
            <a:r>
              <a:rPr lang="en-US" sz="1200" dirty="0"/>
              <a:t>Gundy owed him money from the partnership and filed a cross-bill to obtain the sum. The parties reached a settlement in which the court ruled for Joseph Gundy and awarded $415. </a:t>
            </a:r>
            <a:endParaRPr lang="en-US" sz="1200" dirty="0" smtClean="0"/>
          </a:p>
          <a:p>
            <a:endParaRPr lang="en-US" sz="1200" dirty="0"/>
          </a:p>
          <a:p>
            <a:endParaRPr lang="en-US" sz="1200" dirty="0" smtClean="0"/>
          </a:p>
          <a:p>
            <a:endParaRPr lang="en-US" sz="1200" dirty="0"/>
          </a:p>
        </p:txBody>
      </p:sp>
      <p:pic>
        <p:nvPicPr>
          <p:cNvPr id="4" name="Picture 3" descr="Image 1 of 4, Judge's Docket in Gundy v. Gundy, [Law papers].">
            <a:hlinkClick r:id="rId2"/>
          </p:cNvPr>
          <p:cNvPicPr/>
          <p:nvPr/>
        </p:nvPicPr>
        <p:blipFill>
          <a:blip r:embed="rId3" cstate="print"/>
          <a:srcRect/>
          <a:stretch>
            <a:fillRect/>
          </a:stretch>
        </p:blipFill>
        <p:spPr bwMode="auto">
          <a:xfrm>
            <a:off x="6172200" y="2209800"/>
            <a:ext cx="3124200" cy="3712210"/>
          </a:xfrm>
          <a:prstGeom prst="rect">
            <a:avLst/>
          </a:prstGeom>
          <a:solidFill>
            <a:srgbClr val="FFFFFF">
              <a:shade val="85000"/>
            </a:srgbClr>
          </a:solidFill>
          <a:ln w="190500" cap="sq">
            <a:solidFill>
              <a:schemeClr val="tx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flipV="1">
            <a:off x="0" y="6211669"/>
            <a:ext cx="3786643" cy="646331"/>
          </a:xfrm>
          <a:prstGeom prst="rect">
            <a:avLst/>
          </a:prstGeom>
          <a:noFill/>
        </p:spPr>
        <p:txBody>
          <a:bodyPr wrap="square" rtlCol="0">
            <a:spAutoFit/>
          </a:bodyPr>
          <a:lstStyle/>
          <a:p>
            <a:r>
              <a:rPr lang="en-US" u="sng" dirty="0">
                <a:hlinkClick r:id="rId4"/>
              </a:rPr>
              <a:t>http://hdl.loc.gov/loc.rbc/lprbscsm.scsm1468</a:t>
            </a:r>
            <a:endParaRPr lang="en-US" dirty="0"/>
          </a:p>
        </p:txBody>
      </p:sp>
    </p:spTree>
    <p:extLst>
      <p:ext uri="{BB962C8B-B14F-4D97-AF65-F5344CB8AC3E}">
        <p14:creationId xmlns:p14="http://schemas.microsoft.com/office/powerpoint/2010/main" xmlns="" val="25691016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339608708"/>
              </p:ext>
            </p:extLst>
          </p:nvPr>
        </p:nvGraphicFramePr>
        <p:xfrm>
          <a:off x="762000" y="1219200"/>
          <a:ext cx="7125113" cy="4337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buNone/>
            </a:pPr>
            <a:endParaRPr lang="en-US" sz="1600" dirty="0" smtClean="0"/>
          </a:p>
          <a:p>
            <a:pPr marL="0" indent="0">
              <a:buNone/>
            </a:pPr>
            <a:endParaRPr lang="en-US" sz="1600" dirty="0"/>
          </a:p>
          <a:p>
            <a:pPr marL="0" indent="0">
              <a:buNone/>
            </a:pPr>
            <a:r>
              <a:rPr lang="en-US" sz="1600" dirty="0" smtClean="0"/>
              <a:t>Summary</a:t>
            </a:r>
            <a:r>
              <a:rPr lang="en-US" sz="1600" dirty="0"/>
              <a:t>: Knight retained </a:t>
            </a:r>
            <a:r>
              <a:rPr lang="en-US" sz="1600" b="1" dirty="0"/>
              <a:t>Lincoln</a:t>
            </a:r>
            <a:r>
              <a:rPr lang="en-US" sz="1600" dirty="0"/>
              <a:t> and sued the heirs of Washington Carter to settle a partnership. Carter and Knight had been partners in selling land and livestock and in farming. The court appointed three commissioners to partition the estate's 615 acres. The commissioners assigned dower to Carter's widow, Susan Boardman; gave Knight one-half of the land; and partitioned the remaining land in equal shares </a:t>
            </a:r>
            <a:r>
              <a:rPr lang="en-US" sz="1600" dirty="0" smtClean="0"/>
              <a:t>for Carters </a:t>
            </a:r>
            <a:r>
              <a:rPr lang="en-US" sz="1600" dirty="0"/>
              <a:t>three minor </a:t>
            </a:r>
            <a:endParaRPr lang="en-US" sz="1600" dirty="0" smtClean="0"/>
          </a:p>
          <a:p>
            <a:endParaRPr lang="en-US" sz="1600" dirty="0"/>
          </a:p>
          <a:p>
            <a:endParaRPr lang="en-US" sz="1600" dirty="0" smtClean="0"/>
          </a:p>
          <a:p>
            <a:endParaRPr lang="en-US" sz="1600" dirty="0" smtClean="0"/>
          </a:p>
          <a:p>
            <a:endParaRPr lang="en-US" sz="1600" dirty="0"/>
          </a:p>
          <a:p>
            <a:endParaRPr lang="en-US" sz="1600" dirty="0" smtClean="0"/>
          </a:p>
          <a:p>
            <a:endParaRPr lang="en-US" sz="1600" dirty="0"/>
          </a:p>
          <a:p>
            <a:r>
              <a:rPr lang="en-US" sz="1600" u="sng" dirty="0">
                <a:hlinkClick r:id="rId2"/>
              </a:rPr>
              <a:t>http://</a:t>
            </a:r>
            <a:r>
              <a:rPr lang="en-US" sz="1600" u="sng" dirty="0" smtClean="0">
                <a:hlinkClick r:id="rId2"/>
              </a:rPr>
              <a:t>hdl.loc.gov/loc.rbc/lprbscsm.scsm1468</a:t>
            </a:r>
            <a:endParaRPr lang="en-US" sz="1600" u="sng" dirty="0" smtClean="0"/>
          </a:p>
          <a:p>
            <a:endParaRPr lang="en-US" sz="1600" u="sng" dirty="0"/>
          </a:p>
          <a:p>
            <a:endParaRPr lang="en-US" sz="1600" dirty="0" smtClean="0"/>
          </a:p>
          <a:p>
            <a:endParaRPr lang="en-US" sz="1200" dirty="0"/>
          </a:p>
          <a:p>
            <a:endParaRPr lang="en-US" sz="1200" dirty="0"/>
          </a:p>
        </p:txBody>
      </p:sp>
      <p:pic>
        <p:nvPicPr>
          <p:cNvPr id="4" name="Picture 3" descr="Image, Source: b&amp;w film copy neg."/>
          <p:cNvPicPr/>
          <p:nvPr/>
        </p:nvPicPr>
        <p:blipFill>
          <a:blip r:embed="rId3" cstate="print"/>
          <a:srcRect/>
          <a:stretch>
            <a:fillRect/>
          </a:stretch>
        </p:blipFill>
        <p:spPr bwMode="auto">
          <a:xfrm>
            <a:off x="7696200" y="3957397"/>
            <a:ext cx="1752600" cy="29013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13351398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nhack" descr="[Abraham Lincoln, last portrait sitting in Springfield, Illinois, before leaving for Washington, D.C., to assume the presidency]"/>
          <p:cNvPicPr/>
          <p:nvPr/>
        </p:nvPicPr>
        <p:blipFill>
          <a:blip r:embed="rId2" cstate="print"/>
          <a:srcRect/>
          <a:stretch>
            <a:fillRect/>
          </a:stretch>
        </p:blipFill>
        <p:spPr bwMode="auto">
          <a:xfrm>
            <a:off x="6396355" y="3502618"/>
            <a:ext cx="2747645" cy="3343275"/>
          </a:xfrm>
          <a:prstGeom prst="rect">
            <a:avLst/>
          </a:prstGeom>
          <a:noFill/>
          <a:ln w="9525">
            <a:noFill/>
            <a:miter lim="800000"/>
            <a:headEnd/>
            <a:tailEnd/>
          </a:ln>
        </p:spPr>
      </p:pic>
      <p:sp>
        <p:nvSpPr>
          <p:cNvPr id="5" name="Rectangle 4"/>
          <p:cNvSpPr/>
          <p:nvPr/>
        </p:nvSpPr>
        <p:spPr>
          <a:xfrm>
            <a:off x="990600" y="1828800"/>
            <a:ext cx="4572000" cy="4247317"/>
          </a:xfrm>
          <a:prstGeom prst="rect">
            <a:avLst/>
          </a:prstGeom>
        </p:spPr>
        <p:txBody>
          <a:bodyPr>
            <a:spAutoFit/>
          </a:bodyPr>
          <a:lstStyle/>
          <a:p>
            <a:r>
              <a:rPr lang="en-US" dirty="0"/>
              <a:t>Summary:  Abraham Lincoln, last portrait sitting in Springfield, Illinois, before leaving for Washington, D.C., to assume the presidency.</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
            </a:r>
            <a:br>
              <a:rPr lang="en-US" dirty="0"/>
            </a:br>
            <a:r>
              <a:rPr lang="en-US" u="sng" dirty="0">
                <a:hlinkClick r:id="rId3"/>
              </a:rPr>
              <a:t>http://hdl.loc.gov/loc.pnp/cph.3a09984</a:t>
            </a:r>
            <a:endParaRPr lang="en-US" dirty="0"/>
          </a:p>
        </p:txBody>
      </p:sp>
    </p:spTree>
    <p:extLst>
      <p:ext uri="{BB962C8B-B14F-4D97-AF65-F5344CB8AC3E}">
        <p14:creationId xmlns:p14="http://schemas.microsoft.com/office/powerpoint/2010/main" xmlns="" val="2832524361"/>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914400"/>
            <a:ext cx="4572000" cy="2585323"/>
          </a:xfrm>
          <a:prstGeom prst="rect">
            <a:avLst/>
          </a:prstGeom>
        </p:spPr>
        <p:txBody>
          <a:bodyPr>
            <a:spAutoFit/>
          </a:bodyPr>
          <a:lstStyle/>
          <a:p>
            <a:endParaRPr lang="en-US" u="sng" dirty="0"/>
          </a:p>
          <a:p>
            <a:endParaRPr lang="en-US" u="sng" dirty="0" smtClean="0"/>
          </a:p>
          <a:p>
            <a:endParaRPr lang="en-US" dirty="0"/>
          </a:p>
          <a:p>
            <a:r>
              <a:rPr lang="en-US" dirty="0"/>
              <a:t>The Coles County Court House in Charleston, Ills., in which Lincoln often practiced law and before which he made a short speech in the evening after his fourth joint debate with Douglas, Sept. 18, 1858</a:t>
            </a:r>
          </a:p>
        </p:txBody>
      </p:sp>
      <p:pic>
        <p:nvPicPr>
          <p:cNvPr id="5" name="panhack" descr="The Coles County Court House in Charleston, Ills., in which Lincoln often practiced law and before which he made a short speech in the evening after his fourth joint debate with Douglas, Sept. 18, 1858"/>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76799" y="2514600"/>
            <a:ext cx="3626265" cy="3429000"/>
          </a:xfrm>
          <a:prstGeom prst="rect">
            <a:avLst/>
          </a:prstGeom>
          <a:noFill/>
          <a:ln>
            <a:noFill/>
          </a:ln>
        </p:spPr>
      </p:pic>
    </p:spTree>
    <p:extLst>
      <p:ext uri="{BB962C8B-B14F-4D97-AF65-F5344CB8AC3E}">
        <p14:creationId xmlns:p14="http://schemas.microsoft.com/office/powerpoint/2010/main" xmlns="" val="6615556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None/>
            </a:pPr>
            <a:endParaRPr lang="en-US" dirty="0"/>
          </a:p>
        </p:txBody>
      </p:sp>
      <p:pic>
        <p:nvPicPr>
          <p:cNvPr id="4" name="panhack" descr="[Detail from photo that shows Abraham Lincoln at home in Springfield, Illinois, standing inside the fence with his son Willie and Tad (looking out from behind the corner post), summer, 1860]"/>
          <p:cNvPicPr/>
          <p:nvPr/>
        </p:nvPicPr>
        <p:blipFill>
          <a:blip r:embed="rId2" cstate="print"/>
          <a:srcRect/>
          <a:stretch>
            <a:fillRect/>
          </a:stretch>
        </p:blipFill>
        <p:spPr bwMode="auto">
          <a:xfrm>
            <a:off x="0" y="1524000"/>
            <a:ext cx="4724400" cy="4038600"/>
          </a:xfrm>
          <a:prstGeom prst="rect">
            <a:avLst/>
          </a:prstGeom>
          <a:noFill/>
          <a:ln w="9525">
            <a:noFill/>
            <a:miter lim="800000"/>
            <a:headEnd/>
            <a:tailEnd/>
          </a:ln>
        </p:spPr>
      </p:pic>
      <p:sp>
        <p:nvSpPr>
          <p:cNvPr id="5" name="Rectangle 4"/>
          <p:cNvSpPr/>
          <p:nvPr/>
        </p:nvSpPr>
        <p:spPr>
          <a:xfrm>
            <a:off x="4343400" y="1511060"/>
            <a:ext cx="4191000" cy="3416320"/>
          </a:xfrm>
          <a:prstGeom prst="rect">
            <a:avLst/>
          </a:prstGeom>
        </p:spPr>
        <p:txBody>
          <a:bodyPr wrap="square">
            <a:spAutoFit/>
          </a:bodyPr>
          <a:lstStyle/>
          <a:p>
            <a:r>
              <a:rPr lang="en-US" dirty="0"/>
              <a:t>Abraham Lincoln at home in Springfield, Illinois, standing inside the fence with his son Willie and Tad (looking out from behind the corner post), summer, 1860</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u="sng" dirty="0" smtClean="0">
                <a:hlinkClick r:id="rId3"/>
              </a:rPr>
              <a:t>http</a:t>
            </a:r>
            <a:r>
              <a:rPr lang="en-US" u="sng" dirty="0">
                <a:hlinkClick r:id="rId3"/>
              </a:rPr>
              <a:t>://hdl.loc.gov/loc.pnp/cph.3a52061</a:t>
            </a:r>
            <a:endParaRPr lang="en-US" dirty="0"/>
          </a:p>
        </p:txBody>
      </p:sp>
    </p:spTree>
    <p:extLst>
      <p:ext uri="{BB962C8B-B14F-4D97-AF65-F5344CB8AC3E}">
        <p14:creationId xmlns:p14="http://schemas.microsoft.com/office/powerpoint/2010/main" xmlns="" val="184870677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416</TotalTime>
  <Words>718</Words>
  <Application>Microsoft Office PowerPoint</Application>
  <PresentationFormat>On-screen Show (4:3)</PresentationFormat>
  <Paragraphs>87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Couture</vt:lpstr>
      <vt:lpstr>Abraham Lincoln life as a lawyer</vt:lpstr>
      <vt:lpstr>Case #1</vt:lpstr>
      <vt:lpstr>Case #2</vt:lpstr>
      <vt:lpstr>Case#3</vt:lpstr>
      <vt:lpstr>Slide 5</vt:lpstr>
      <vt:lpstr>Slide 6</vt:lpstr>
      <vt:lpstr>Slide 7</vt:lpstr>
      <vt:lpstr>Slide 8</vt:lpstr>
      <vt:lpstr>Slide 9</vt:lpstr>
      <vt:lpstr>Slide 10</vt:lpstr>
      <vt:lpstr>Slide 11</vt:lpstr>
      <vt:lpstr>Slide 12</vt:lpstr>
      <vt:lpstr>Slide 13</vt:lpstr>
      <vt:lpstr>Slide 14</vt:lpstr>
      <vt:lpstr>Slide 15</vt:lpstr>
      <vt:lpstr>Wordle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L Weeks Sr</dc:creator>
  <cp:lastModifiedBy>Windows User</cp:lastModifiedBy>
  <cp:revision>19</cp:revision>
  <dcterms:created xsi:type="dcterms:W3CDTF">2012-11-19T23:44:02Z</dcterms:created>
  <dcterms:modified xsi:type="dcterms:W3CDTF">2012-11-26T15:02:59Z</dcterms:modified>
</cp:coreProperties>
</file>