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6" d="100"/>
          <a:sy n="86" d="100"/>
        </p:scale>
        <p:origin x="-10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DB2806DE-237F-4560-8026-D9169DBAF3E4}" type="datetimeFigureOut">
              <a:rPr lang="en-US" smtClean="0"/>
              <a:pPr/>
              <a:t>11/26/2012</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90390338-F284-468F-944F-4EEC67092879}"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2806DE-237F-4560-8026-D9169DBAF3E4}"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90338-F284-468F-944F-4EEC6709287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2806DE-237F-4560-8026-D9169DBAF3E4}"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90338-F284-468F-944F-4EEC6709287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B2806DE-237F-4560-8026-D9169DBAF3E4}"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0390338-F284-468F-944F-4EEC67092879}"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DB2806DE-237F-4560-8026-D9169DBAF3E4}" type="datetimeFigureOut">
              <a:rPr lang="en-US" smtClean="0"/>
              <a:pPr/>
              <a:t>11/26/2012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90390338-F284-468F-944F-4EEC67092879}"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2806DE-237F-4560-8026-D9169DBAF3E4}"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90338-F284-468F-944F-4EEC67092879}"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DB2806DE-237F-4560-8026-D9169DBAF3E4}" type="datetimeFigureOut">
              <a:rPr lang="en-US" smtClean="0"/>
              <a:pPr/>
              <a:t>11/26/2012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0390338-F284-468F-944F-4EEC67092879}"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DB2806DE-237F-4560-8026-D9169DBAF3E4}" type="datetimeFigureOut">
              <a:rPr lang="en-US" smtClean="0"/>
              <a:pPr/>
              <a:t>11/26/2012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0390338-F284-468F-944F-4EEC67092879}"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B2806DE-237F-4560-8026-D9169DBAF3E4}" type="datetimeFigureOut">
              <a:rPr lang="en-US" smtClean="0"/>
              <a:pPr/>
              <a:t>11/26/2012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0390338-F284-468F-944F-4EEC6709287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DB2806DE-237F-4560-8026-D9169DBAF3E4}"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90338-F284-468F-944F-4EEC67092879}"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B2806DE-237F-4560-8026-D9169DBAF3E4}" type="datetimeFigureOut">
              <a:rPr lang="en-US" smtClean="0"/>
              <a:pPr/>
              <a:t>11/26/2012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0390338-F284-468F-944F-4EEC67092879}"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DB2806DE-237F-4560-8026-D9169DBAF3E4}" type="datetimeFigureOut">
              <a:rPr lang="en-US" smtClean="0"/>
              <a:pPr/>
              <a:t>11/26/2012</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90390338-F284-468F-944F-4EEC67092879}"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hyperlink" Target="http://memory.loc.gov/service/rbc/lprbscsm/scsm0987/001r.jpg" TargetMode="External"/><Relationship Id="rId1" Type="http://schemas.openxmlformats.org/officeDocument/2006/relationships/slideLayout" Target="../slideLayouts/slideLayout1.xml"/><Relationship Id="rId4" Type="http://schemas.openxmlformats.org/officeDocument/2006/relationships/hyperlink" Target="http://hdl.loc.gov/loc.rbc/lprbscsm.scsm0987"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hyperlink" Target="http://memory.loc.gov/cgi-bin/ampage?collId=lprbscsm&amp;fileName=scsm1462/lprbscsmscsm1462.db&amp;recNum=0&amp;itemLink=h?ammem/scsmbib:@field(DOCID+@lit(scsm001462))" TargetMode="External"/><Relationship Id="rId2" Type="http://schemas.openxmlformats.org/officeDocument/2006/relationships/hyperlink" Target="http://hdl.loc.gov/loc.rbc/lprbscsm.scsm1462" TargetMode="Externa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hyperlink" Target="http://memory.loc.gov/cgi-bin/ampage?collId=lprbscsm&amp;fileName=scsm1440/lprbscsmscsm1440.db&amp;recNum=0&amp;itemLink=h?ammem/scsmbib:@field(DOCID+@lit(scsm001440))" TargetMode="External"/><Relationship Id="rId2" Type="http://schemas.openxmlformats.org/officeDocument/2006/relationships/hyperlink" Target="http://hdl.loc.gov/loc.rbc/lprbscsm.scsm1440" TargetMode="External"/><Relationship Id="rId1" Type="http://schemas.openxmlformats.org/officeDocument/2006/relationships/slideLayout" Target="../slideLayouts/slideLayout2.xml"/><Relationship Id="rId4" Type="http://schemas.openxmlformats.org/officeDocument/2006/relationships/image" Target="../media/image4.gif"/></Relationships>
</file>

<file path=ppt/slides/_rels/slide4.xml.rels><?xml version="1.0" encoding="UTF-8" standalone="yes"?>
<Relationships xmlns="http://schemas.openxmlformats.org/package/2006/relationships"><Relationship Id="rId3" Type="http://schemas.openxmlformats.org/officeDocument/2006/relationships/hyperlink" Target="http://memory.loc.gov/cgi-bin/ampage?collId=lprbscsm&amp;fileName=scsm1499/lprbscsmscsm1499.db&amp;recNum=0&amp;itemLink=h?ammem/scsmbib:@field(DOCID+@lit(scsm001499))" TargetMode="External"/><Relationship Id="rId2" Type="http://schemas.openxmlformats.org/officeDocument/2006/relationships/hyperlink" Target="http://hdl.loc.gov/loc.rbc/lprbscsm.scsm1499" TargetMode="External"/><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3" Type="http://schemas.openxmlformats.org/officeDocument/2006/relationships/hyperlink" Target="http://memory.loc.gov/cgi-bin/query/S?ammem/scsmbib:@FIELD(AUTHOR+@od1(+alschuler,+samuel+))" TargetMode="External"/><Relationship Id="rId2" Type="http://schemas.openxmlformats.org/officeDocument/2006/relationships/image" Target="../media/image6.gif"/><Relationship Id="rId1" Type="http://schemas.openxmlformats.org/officeDocument/2006/relationships/slideLayout" Target="../slideLayouts/slideLayout2.xml"/><Relationship Id="rId4" Type="http://schemas.openxmlformats.org/officeDocument/2006/relationships/hyperlink" Target="http://hdl.loc.gov/loc.rbc/lprbscsm.scsm1050" TargetMode="External"/></Relationships>
</file>

<file path=ppt/slides/_rels/slide6.xml.rels><?xml version="1.0" encoding="UTF-8" standalone="yes"?>
<Relationships xmlns="http://schemas.openxmlformats.org/package/2006/relationships"><Relationship Id="rId3" Type="http://schemas.openxmlformats.org/officeDocument/2006/relationships/hyperlink" Target="http://memory.loc.gov/cgi-bin/query/I?fsaall:1:./temp/~ammem_vYz1::displayType=1:m856sd=fsa:m856sf=8c51242:@@@mdb=mcc,gottscho,detr,nfor,wpa,aap,cwar,bbpix,cowellbib,calbkbib,consrvbib,bdsbib,dag,fsaall,gmd,pan,vv,presp,varstg,suffrg,nawbib,horyd,wtc,toddbib,mgw,ncr,ngp,musdibib,hlaw,papr,lhbumbib,rbpebib,lbcoll,alad,hh,aaodyssey,magbell,bbc,dcm,raelbib,runyon,dukesm,lomaxbib,mtj,gottlieb,aep,qlt,coolbib,fpnas,aasm,denn,relpet,amss,aaeo,mff,afc911bib,mjm,mnwp,rbcmillerbib,molden,ww2map,mfdipbib,afcnyebib,klpmap,hawp,omhbib,rbaapcbib,mal,ncpsbib,ncpm,lhbprbib,ftvbib,afcreed,aipn,cwband,flwpabib,wpapos,cmns,psbib,pin,coplandbib,cola,tccc,curt,mharendt,lhbcbbib,eaa,haybib,mesnbib,fine,cwnyhs,svybib,mmorse,afcwwgbib,mymhiwebib,uncall,afcwip,mtaft,manz,llstbib,fawbib,berl,fmuever,cdn,upboverbib,mussm,cic,afcpearl,awh,awhbib,sgp,wright,lhbtnbib,afcesnbib,hurstonbib,mreynoldsbib,spaldingbib,sgproto,scsmbib,afccalbib,mamcol" TargetMode="External"/><Relationship Id="rId2" Type="http://schemas.openxmlformats.org/officeDocument/2006/relationships/hyperlink" Target="http://memory.loc.gov/cgi-bin/query/r?ammem/mcc,gottscho,detr,nfor,wpa,aap,cwar,bbpix,cowellbib,calbkbib,consrvbib,bdsbib,dag,fsaall,gmd,pan,vv,presp,varstg,suffrg,nawbib,horyd,wtc,toddbib,mgw,ncr,ngp,musdibib,hlaw,papr,lhbumbib,rbpebib,lbcoll,alad,hh,aaodyssey,magbell,bbc,dcm,raelbib,runyon,dukesm,lomaxbib,mtj,gottlieb,aep,qlt,coolbib,fpnas,aasm,denn,relpet,amss,aaeo,mff,afc911bib,mjm,mnwp,rbcmillerbib,molden,ww2map,mfdipbib,afcnyebib,klpmap,hawp,omhbib,rbaapcbib,mal,ncpsbib,ncpm,lhbprbib,ftvbib,afcreed,aipn,cwband,flwpabib,wpapos,cmns,psbib,pin,coplandbib,cola,tccc,curt,mharendt,lhbcbbib,eaa,haybib,mesnbib,fine,cwnyhs,svybib,mmorse,afcwwgbib,mymhiwebib,uncall,afcwip,mtaft,manz,llstbib,fawbib,berl,fmuever,cdn,upboverbib,mussm,cic,afcpearl,awh,awhbib,sgp,wright,lhbtnbib,afcesnbib,hurstonbib,mreynoldsbib,spaldingbib,sgproto,scsmbib,afccalbib,mamcol:@OR(@field(AUTHOR+@3(Lee,+Russell,+1903+1986,+))+@field(OTHER+@3(Lee,+Russell,+1903+1986,+)))" TargetMode="External"/><Relationship Id="rId1" Type="http://schemas.openxmlformats.org/officeDocument/2006/relationships/slideLayout" Target="../slideLayouts/slideLayout2.xml"/><Relationship Id="rId5" Type="http://schemas.openxmlformats.org/officeDocument/2006/relationships/image" Target="../media/image7.jpeg"/><Relationship Id="rId4" Type="http://schemas.openxmlformats.org/officeDocument/2006/relationships/hyperlink" Target="http://hdl.loc.gov/loc.pnp/fsa.8c51242"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memory.loc.gov/cgi-bin/query/r?ammem/mcc,gottscho,detr,nfor,wpa,aap,cwar,bbpix,cowellbib,calbkbib,consrvbib,bdsbib,dag,fsaall,gmd,pan,vv,presp,varstg,suffrg,nawbib,horyd,wtc,toddbib,mgw,ncr,ngp,musdibib,hlaw,papr,lhbumbib,rbpebib,lbcoll,alad,hh,aaodyssey,magbell,bbc,dcm,raelbib,runyon,dukesm,lomaxbib,mtj,gottlieb,aep,qlt,coolbib,fpnas,aasm,denn,relpet,amss,aaeo,mff,afc911bib,mjm,mnwp,rbcmillerbib,molden,ww2map,mfdipbib,afcnyebib,klpmap,hawp,omhbib,rbaapcbib,mal,ncpsbib,ncpm,lhbprbib,ftvbib,afcreed,aipn,cwband,flwpabib,wpapos,cmns,psbib,pin,coplandbib,cola,tccc,curt,mharendt,lhbcbbib,eaa,haybib,mesnbib,fine,cwnyhs,svybib,mmorse,afcwwgbib,mymhiwebib,uncall,afcwip,mtaft,manz,llstbib,fawbib,berl,fmuever,cdn,upboverbib,mussm,cic,afcpearl,awh,awhbib,sgp,wright,lhbtnbib,afcesnbib,hurstonbib,mreynoldsbib,spaldingbib,sgproto,scsmbib,afccalbib,mamcol:@OR(@field(AUTHOR+@3(Lee,+Russell,+1903+1986,+))+@field(OTHER+@3(Lee,+Russell,+1903+1986,+)))" TargetMode="External"/><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hyperlink" Target="http://memory.loc.gov/cgi-bin/query/I?fsaall:2:./temp/~ammem_vYz1::displayType=1:m856sd=fsa:m856sf=8c51243:@@@mdb=mcc,gottscho,detr,nfor,wpa,aap,cwar,bbpix,cowellbib,calbkbib,consrvbib,bdsbib,dag,fsaall,gmd,pan,vv,presp,varstg,suffrg,nawbib,horyd,wtc,toddbib,mgw,ncr,ngp,musdibib,hlaw,papr,lhbumbib,rbpebib,lbcoll,alad,hh,aaodyssey,magbell,bbc,dcm,raelbib,runyon,dukesm,lomaxbib,mtj,gottlieb,aep,qlt,coolbib,fpnas,aasm,denn,relpet,amss,aaeo,mff,afc911bib,mjm,mnwp,rbcmillerbib,molden,ww2map,mfdipbib,afcnyebib,klpmap,hawp,omhbib,rbaapcbib,mal,ncpsbib,ncpm,lhbprbib,ftvbib,afcreed,aipn,cwband,flwpabib,wpapos,cmns,psbib,pin,coplandbib,cola,tccc,curt,mharendt,lhbcbbib,eaa,haybib,mesnbib,fine,cwnyhs,svybib,mmorse,afcwwgbib,mymhiwebib,uncall,afcwip,mtaft,manz,llstbib,fawbib,berl,fmuever,cdn,upboverbib,mussm,cic,afcpearl,awh,awhbib,sgp,wright,lhbtnbib,afcesnbib,hurstonbib,mreynoldsbib,spaldingbib,sgproto,scsmbib,afccalbib,mamcol"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memory.loc.gov/cgi-bin/query/I?dag:49:./temp/~ammem_1Sm2::displayType=1:m856sd=cph:m856sf=3g06189:@@@mdb=mcc,gottscho,detr,nfor,wpa,aap,cwar,bbpix,cowellbib,calbkbib,consrvbib,bdsbib,dag,fsaall,gmd,pan,vv,presp,varstg,suffrg,nawbib,horyd,wtc,toddbib,mgw,ncr,ngp,musdibib,hlaw,papr,lhbumbib,rbpebib,lbcoll,alad,hh,aaodyssey,magbell,bbc,dcm,raelbib,runyon,dukesm,lomaxbib,mtj,gottlieb,aep,qlt,coolbib,fpnas,aasm,denn,relpet,amss,aaeo,mff,afc911bib,mjm,mnwp,rbcmillerbib,molden,ww2map,mfdipbib,afcnyebib,klpmap,hawp,omhbib,rbaapcbib,mal,ncpsbib,ncpm,lhbprbib,ftvbib,afcreed,aipn,cwband,flwpabib,wpapos,cmns,psbib,pin,coplandbib,cola,tccc,curt,mharendt,lhbcbbib,eaa,haybib,mesnbib,fine,cwnyhs,svybib,mmorse,afcwwgbib,mymhiwebib,uncall,afcwip,mtaft,manz,llstbib,fawbib,berl,fmuever,cdn,upboverbib,mussm,cic,afcpearl,awh,awhbib,sgp,wright,lhbtnbib,afcesnbib,hurstonbib,mreynoldsbib,spaldingbib,sgproto,scsmbib,afccalbib,mamcol" TargetMode="External"/><Relationship Id="rId2" Type="http://schemas.openxmlformats.org/officeDocument/2006/relationships/hyperlink" Target="http://memory.loc.gov/cgi-bin/query/r?ammem/mcc,gottscho,detr,nfor,wpa,aap,cwar,bbpix,cowellbib,calbkbib,consrvbib,bdsbib,dag,fsaall,gmd,pan,vv,presp,varstg,suffrg,nawbib,horyd,wtc,toddbib,mgw,ncr,ngp,musdibib,hlaw,papr,lhbumbib,rbpebib,lbcoll,alad,hh,aaodyssey,magbell,bbc,dcm,raelbib,runyon,dukesm,lomaxbib,mtj,gottlieb,aep,qlt,coolbib,fpnas,aasm,denn,relpet,amss,aaeo,mff,afc911bib,mjm,mnwp,rbcmillerbib,molden,ww2map,mfdipbib,afcnyebib,klpmap,hawp,omhbib,rbaapcbib,mal,ncpsbib,ncpm,lhbprbib,ftvbib,afcreed,aipn,cwband,flwpabib,wpapos,cmns,psbib,pin,coplandbib,cola,tccc,curt,mharendt,lhbcbbib,eaa,haybib,mesnbib,fine,cwnyhs,svybib,mmorse,afcwwgbib,mymhiwebib,uncall,afcwip,mtaft,manz,llstbib,fawbib,berl,fmuever,cdn,upboverbib,mussm,cic,afcpearl,awh,awhbib,sgp,wright,lhbtnbib,afcesnbib,hurstonbib,mreynoldsbib,spaldingbib,sgproto,scsmbib,afccalbib,mamcol:@OR(@field(AUTHOR+@3(Shepherd,+Nicolas+H+,+))+@field(OTHER+@3(Shepherd,+Nicolas+H+,+)))" TargetMode="External"/><Relationship Id="rId1" Type="http://schemas.openxmlformats.org/officeDocument/2006/relationships/slideLayout" Target="../slideLayouts/slideLayout2.xml"/><Relationship Id="rId5" Type="http://schemas.openxmlformats.org/officeDocument/2006/relationships/image" Target="../media/image9.jpeg"/><Relationship Id="rId4" Type="http://schemas.openxmlformats.org/officeDocument/2006/relationships/hyperlink" Target="http://hdl.loc.gov/loc.pnp/cph.3g06189"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hdl.loc.gov/loc.pnp/cph.3g02439" TargetMode="External"/><Relationship Id="rId2" Type="http://schemas.openxmlformats.org/officeDocument/2006/relationships/hyperlink" Target="http://memory.loc.gov/cgi-bin/query/I?dag:1:./temp/~ammem_XFnV::displayType=1:m856sd=cph:m856sf=3g02439:@@@mdb=mcc,gottscho,detr,nfor,wpa,aap,cwar,bbpix,cowellbib,calbkbib,consrvbib,bdsbib,dag,fsaall,gmd,pan,vv,presp,varstg,suffrg,nawbib,horyd,wtc,toddbib,mgw,ncr,ngp,musdibib,hlaw,papr,lhbumbib,rbpebib,lbcoll,alad,hh,aaodyssey,magbell,bbc,dcm,raelbib,runyon,dukesm,lomaxbib,mtj,gottlieb,aep,qlt,coolbib,fpnas,aasm,denn,relpet,amss,aaeo,mff,afc911bib,mjm,mnwp,rbcmillerbib,molden,ww2map,mfdipbib,afcnyebib,klpmap,hawp,omhbib,rbaapcbib,mal,ncpsbib,ncpm,lhbprbib,ftvbib,afcreed,aipn,cwband,flwpabib,wpapos,cmns,psbib,pin,coplandbib,cola,tccc,curt,mharendt,lhbcbbib,eaa,haybib,mesnbib,fine,cwnyhs,svybib,mmorse,afcwwgbib,mymhiwebib,uncall,afcwip,mtaft,manz,llstbib,fawbib,berl,fmuever,cdn,upboverbib,mussm,cic,afcpearl,awh,awhbib,sgp,wright,lhbtnbib,afcesnbib,hurstonbib,mreynoldsbib,spaldingbib,sgproto,scsmbib,afccalbib,mamcol" TargetMode="External"/><Relationship Id="rId1" Type="http://schemas.openxmlformats.org/officeDocument/2006/relationships/slideLayout" Target="../slideLayouts/slideLayout2.xm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81001"/>
            <a:ext cx="7772400" cy="762000"/>
          </a:xfrm>
        </p:spPr>
        <p:txBody>
          <a:bodyPr/>
          <a:lstStyle/>
          <a:p>
            <a:pPr algn="ctr"/>
            <a:r>
              <a:rPr lang="en-US" dirty="0" smtClean="0">
                <a:solidFill>
                  <a:schemeClr val="bg1"/>
                </a:solidFill>
                <a:latin typeface="Adobe Caslon Pro Bold" pitchFamily="18" charset="0"/>
              </a:rPr>
              <a:t>Abraham Lincoln</a:t>
            </a:r>
            <a:endParaRPr lang="en-US" dirty="0">
              <a:solidFill>
                <a:schemeClr val="bg1"/>
              </a:solidFill>
              <a:latin typeface="Adobe Caslon Pro Bold" pitchFamily="18" charset="0"/>
            </a:endParaRPr>
          </a:p>
        </p:txBody>
      </p:sp>
      <p:pic>
        <p:nvPicPr>
          <p:cNvPr id="1026" name="Picture 2" descr="Image 1 of 1, [Print of the ">
            <a:hlinkClick r:id="rId2"/>
          </p:cNvPr>
          <p:cNvPicPr>
            <a:picLocks noChangeAspect="1" noChangeArrowheads="1"/>
          </p:cNvPicPr>
          <p:nvPr/>
        </p:nvPicPr>
        <p:blipFill>
          <a:blip r:embed="rId3" cstate="print"/>
          <a:srcRect/>
          <a:stretch>
            <a:fillRect/>
          </a:stretch>
        </p:blipFill>
        <p:spPr bwMode="auto">
          <a:xfrm>
            <a:off x="2514600" y="1219200"/>
            <a:ext cx="3657600" cy="4529328"/>
          </a:xfrm>
          <a:prstGeom prst="rect">
            <a:avLst/>
          </a:prstGeom>
          <a:noFill/>
        </p:spPr>
      </p:pic>
      <p:sp>
        <p:nvSpPr>
          <p:cNvPr id="5" name="Rectangle 4"/>
          <p:cNvSpPr/>
          <p:nvPr/>
        </p:nvSpPr>
        <p:spPr>
          <a:xfrm>
            <a:off x="533400" y="5934670"/>
            <a:ext cx="8610600" cy="923330"/>
          </a:xfrm>
          <a:prstGeom prst="rect">
            <a:avLst/>
          </a:prstGeom>
          <a:noFill/>
        </p:spPr>
        <p:txBody>
          <a:bodyPr wrap="square" lIns="91440" tIns="45720" rIns="91440" bIns="45720">
            <a:spAutoFit/>
          </a:bodyPr>
          <a:lstStyle/>
          <a:p>
            <a:pPr algn="ctr"/>
            <a:r>
              <a:rPr lang="en-US"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Pictures and Court Cases</a:t>
            </a:r>
            <a:endParaRPr lang="en-US"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
        <p:nvSpPr>
          <p:cNvPr id="6" name="Rectangle 5"/>
          <p:cNvSpPr/>
          <p:nvPr/>
        </p:nvSpPr>
        <p:spPr>
          <a:xfrm>
            <a:off x="6096000" y="2667000"/>
            <a:ext cx="2819400" cy="1169551"/>
          </a:xfrm>
          <a:prstGeom prst="rect">
            <a:avLst/>
          </a:prstGeom>
        </p:spPr>
        <p:txBody>
          <a:bodyPr wrap="square">
            <a:spAutoFit/>
          </a:bodyPr>
          <a:lstStyle/>
          <a:p>
            <a:r>
              <a:rPr lang="en-US" sz="1400" b="1" dirty="0" smtClean="0">
                <a:solidFill>
                  <a:schemeClr val="bg1"/>
                </a:solidFill>
                <a:latin typeface="Adobe Caslon Pro Bold" pitchFamily="18" charset="0"/>
              </a:rPr>
              <a:t>Digital ID</a:t>
            </a:r>
          </a:p>
          <a:p>
            <a:r>
              <a:rPr lang="en-US" sz="1400" dirty="0" err="1" smtClean="0">
                <a:solidFill>
                  <a:schemeClr val="bg1"/>
                </a:solidFill>
                <a:latin typeface="Adobe Caslon Pro Bold" pitchFamily="18" charset="0"/>
              </a:rPr>
              <a:t>lprbscsm</a:t>
            </a:r>
            <a:r>
              <a:rPr lang="en-US" sz="1400" dirty="0" smtClean="0">
                <a:solidFill>
                  <a:schemeClr val="bg1"/>
                </a:solidFill>
                <a:latin typeface="Adobe Caslon Pro Bold" pitchFamily="18" charset="0"/>
              </a:rPr>
              <a:t> scsm0987</a:t>
            </a:r>
            <a:br>
              <a:rPr lang="en-US" sz="1400" dirty="0" smtClean="0">
                <a:solidFill>
                  <a:schemeClr val="bg1"/>
                </a:solidFill>
                <a:latin typeface="Adobe Caslon Pro Bold" pitchFamily="18" charset="0"/>
              </a:rPr>
            </a:br>
            <a:r>
              <a:rPr lang="en-US" sz="1400" dirty="0" smtClean="0">
                <a:solidFill>
                  <a:schemeClr val="bg1"/>
                </a:solidFill>
                <a:latin typeface="Adobe Caslon Pro Bold" pitchFamily="18" charset="0"/>
                <a:hlinkClick r:id="rId4"/>
              </a:rPr>
              <a:t>http://hdl.loc.gov/loc.rbc/lprbscsm.scsm0987</a:t>
            </a:r>
            <a:endParaRPr lang="en-US" sz="1400" dirty="0" smtClean="0">
              <a:solidFill>
                <a:schemeClr val="bg1"/>
              </a:solidFill>
              <a:latin typeface="Adobe Caslon Pro Bold" pitchFamily="18" charset="0"/>
            </a:endParaRPr>
          </a:p>
          <a:p>
            <a:endParaRPr lang="en-US" sz="1400" dirty="0">
              <a:solidFill>
                <a:schemeClr val="bg1"/>
              </a:solidFill>
              <a:latin typeface="Adobe Caslon Pro Bold" pitchFamily="18" charset="0"/>
            </a:endParaRPr>
          </a:p>
        </p:txBody>
      </p:sp>
    </p:spTree>
  </p:cSld>
  <p:clrMapOvr>
    <a:masterClrMapping/>
  </p:clrMapOvr>
  <p:transition>
    <p:wedg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lincoln.PNG"/>
          <p:cNvPicPr>
            <a:picLocks noChangeAspect="1"/>
          </p:cNvPicPr>
          <p:nvPr/>
        </p:nvPicPr>
        <p:blipFill>
          <a:blip r:embed="rId2" cstate="print"/>
          <a:stretch>
            <a:fillRect/>
          </a:stretch>
        </p:blipFill>
        <p:spPr>
          <a:xfrm>
            <a:off x="0" y="0"/>
            <a:ext cx="9144000" cy="6858000"/>
          </a:xfrm>
          <a:prstGeom prst="rect">
            <a:avLst/>
          </a:prstGeom>
        </p:spPr>
      </p:pic>
      <p:sp>
        <p:nvSpPr>
          <p:cNvPr id="4" name="Rectangle 3"/>
          <p:cNvSpPr/>
          <p:nvPr/>
        </p:nvSpPr>
        <p:spPr>
          <a:xfrm>
            <a:off x="4191000" y="0"/>
            <a:ext cx="3377849" cy="923330"/>
          </a:xfrm>
          <a:prstGeom prst="rect">
            <a:avLst/>
          </a:prstGeom>
          <a:solidFill>
            <a:schemeClr val="accent3">
              <a:lumMod val="50000"/>
            </a:schemeClr>
          </a:solidFill>
          <a:ln>
            <a:solidFill>
              <a:schemeClr val="bg1"/>
            </a:solidFill>
          </a:ln>
          <a:effectLst>
            <a:innerShdw blurRad="63500" dist="50800" dir="10800000">
              <a:prstClr val="black">
                <a:alpha val="50000"/>
              </a:prstClr>
            </a:innerShdw>
          </a:effectLst>
        </p:spPr>
        <p:txBody>
          <a:bodyPr wrap="non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5400" b="1" u="sng" cap="none" spc="0" dirty="0" smtClean="0">
                <a:ln w="50800"/>
                <a:solidFill>
                  <a:schemeClr val="bg1"/>
                </a:solidFill>
                <a:effectLst/>
              </a:rPr>
              <a:t>WORDLE</a:t>
            </a:r>
            <a:endParaRPr lang="en-US" sz="5400" b="1" u="sng" cap="none" spc="0" dirty="0">
              <a:ln w="50800"/>
              <a:solidFill>
                <a:schemeClr val="bg1"/>
              </a:solidFill>
              <a:effectLst/>
            </a:endParaRPr>
          </a:p>
        </p:txBody>
      </p:sp>
    </p:spTree>
  </p:cSld>
  <p:clrMapOvr>
    <a:masterClrMapping/>
  </p:clrMapOvr>
  <p:transition>
    <p:wedg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0" u="sng" dirty="0" smtClean="0">
                <a:solidFill>
                  <a:schemeClr val="bg1"/>
                </a:solidFill>
                <a:latin typeface="Adobe Caslon Pro Bold" pitchFamily="18" charset="0"/>
              </a:rPr>
              <a:t>Case #1</a:t>
            </a:r>
            <a:endParaRPr lang="en-US" sz="4800" b="0" u="sng" dirty="0">
              <a:solidFill>
                <a:schemeClr val="bg1"/>
              </a:solidFill>
              <a:latin typeface="Adobe Caslon Pro Bold" pitchFamily="18" charset="0"/>
            </a:endParaRPr>
          </a:p>
        </p:txBody>
      </p:sp>
      <p:sp>
        <p:nvSpPr>
          <p:cNvPr id="3" name="Content Placeholder 2"/>
          <p:cNvSpPr>
            <a:spLocks noGrp="1"/>
          </p:cNvSpPr>
          <p:nvPr>
            <p:ph idx="1"/>
          </p:nvPr>
        </p:nvSpPr>
        <p:spPr>
          <a:xfrm>
            <a:off x="457200" y="1600200"/>
            <a:ext cx="5334000" cy="4876800"/>
          </a:xfrm>
        </p:spPr>
        <p:txBody>
          <a:bodyPr>
            <a:normAutofit fontScale="92500" lnSpcReduction="20000"/>
          </a:bodyPr>
          <a:lstStyle/>
          <a:p>
            <a:r>
              <a:rPr lang="en-US" sz="1100" dirty="0" smtClean="0">
                <a:solidFill>
                  <a:schemeClr val="bg1"/>
                </a:solidFill>
              </a:rPr>
              <a:t>Digital id: </a:t>
            </a:r>
            <a:r>
              <a:rPr lang="en-US" sz="1100" u="sng" dirty="0" smtClean="0">
                <a:solidFill>
                  <a:schemeClr val="bg1"/>
                </a:solidFill>
                <a:hlinkClick r:id="rId2"/>
              </a:rPr>
              <a:t>http://hdl.loc.gov/loc.rbc/lprbscsm.scsm1462</a:t>
            </a:r>
            <a:endParaRPr lang="en-US" sz="1100" u="sng" dirty="0" smtClean="0">
              <a:solidFill>
                <a:schemeClr val="bg1"/>
              </a:solidFill>
            </a:endParaRPr>
          </a:p>
          <a:p>
            <a:r>
              <a:rPr lang="en-US" sz="1100" b="1" dirty="0" smtClean="0">
                <a:solidFill>
                  <a:schemeClr val="bg1"/>
                </a:solidFill>
              </a:rPr>
              <a:t>Created/Published</a:t>
            </a:r>
            <a:endParaRPr lang="en-US" sz="1100" dirty="0" smtClean="0">
              <a:solidFill>
                <a:schemeClr val="bg1"/>
              </a:solidFill>
              <a:latin typeface="Adobe Caslon Pro Bold" pitchFamily="18" charset="0"/>
            </a:endParaRPr>
          </a:p>
          <a:p>
            <a:r>
              <a:rPr lang="en-US" sz="1100" dirty="0" smtClean="0">
                <a:solidFill>
                  <a:schemeClr val="bg1"/>
                </a:solidFill>
                <a:latin typeface="Adobe Caslon Pro Bold" pitchFamily="18" charset="0"/>
              </a:rPr>
              <a:t>December 13, 1855</a:t>
            </a:r>
            <a:br>
              <a:rPr lang="en-US" sz="1100" dirty="0" smtClean="0">
                <a:solidFill>
                  <a:schemeClr val="bg1"/>
                </a:solidFill>
                <a:latin typeface="Adobe Caslon Pro Bold" pitchFamily="18" charset="0"/>
              </a:rPr>
            </a:br>
            <a:r>
              <a:rPr lang="en-US" sz="1100" dirty="0" smtClean="0">
                <a:solidFill>
                  <a:schemeClr val="bg1"/>
                </a:solidFill>
                <a:latin typeface="Adobe Caslon Pro Bold" pitchFamily="18" charset="0"/>
              </a:rPr>
              <a:t>Sangamon County, Illinois</a:t>
            </a:r>
          </a:p>
          <a:p>
            <a:endParaRPr lang="en-US" sz="1100" dirty="0" smtClean="0">
              <a:solidFill>
                <a:schemeClr val="bg1"/>
              </a:solidFill>
              <a:latin typeface="Adobe Caslon Pro Bold" pitchFamily="18" charset="0"/>
            </a:endParaRPr>
          </a:p>
          <a:p>
            <a:r>
              <a:rPr lang="en-US" sz="1200" dirty="0" smtClean="0">
                <a:solidFill>
                  <a:schemeClr val="bg1"/>
                </a:solidFill>
                <a:latin typeface="Adobe Caslon Pro Bold" pitchFamily="18" charset="0"/>
              </a:rPr>
              <a:t>Summary: Sarah </a:t>
            </a:r>
            <a:r>
              <a:rPr lang="en-US" sz="1200" dirty="0" err="1" smtClean="0">
                <a:solidFill>
                  <a:schemeClr val="bg1"/>
                </a:solidFill>
                <a:latin typeface="Adobe Caslon Pro Bold" pitchFamily="18" charset="0"/>
              </a:rPr>
              <a:t>Correll</a:t>
            </a:r>
            <a:r>
              <a:rPr lang="en-US" sz="1200" dirty="0" smtClean="0">
                <a:solidFill>
                  <a:schemeClr val="bg1"/>
                </a:solidFill>
                <a:latin typeface="Adobe Caslon Pro Bold" pitchFamily="18" charset="0"/>
              </a:rPr>
              <a:t>, Mary Ann Herrin, and Martha McIntyre, the three married daughters of William McDaniel, and their husbands, sued their brothers, James McDaniel and Joseph McDaniel, and the other heirs of William McDaniel in a chancery action to set aside William McDaniel's will. William McDaniel dictated his will to the attending physician, Dr. Randall, to dispose his real and personal property, valued at $15,000 to $20,000. McDaniel died eleven days later. William McDaniel bequeathed the land to his sons, James McDaniel and Joseph McDaniel, and to his grandsons, William Sutcliff, Rufus McDaniel, and Robert McDaniel. The daughters and the remaining grandchildren were to receive equal shares of the personal property. </a:t>
            </a:r>
            <a:r>
              <a:rPr lang="en-US" sz="1200" dirty="0" err="1" smtClean="0">
                <a:solidFill>
                  <a:schemeClr val="bg1"/>
                </a:solidFill>
                <a:latin typeface="Adobe Caslon Pro Bold" pitchFamily="18" charset="0"/>
              </a:rPr>
              <a:t>Correll</a:t>
            </a:r>
            <a:r>
              <a:rPr lang="en-US" sz="1200" dirty="0" smtClean="0">
                <a:solidFill>
                  <a:schemeClr val="bg1"/>
                </a:solidFill>
                <a:latin typeface="Adobe Caslon Pro Bold" pitchFamily="18" charset="0"/>
              </a:rPr>
              <a:t> and others charged that William McDaniel was not mentally competent to dispose of his property, and that his two sons took advantage of their infirm father, plied him with wine, and dictated a will favorable to their interests. The daughters also stated that McDaniel's widow had renounced the will's provisions and had received her dower at an earlier term of court. They claimed that, if competent, their father would have divided the estate equally among his heirs. James McDaniel and others retained Lincoln and Herndon. The jury found for the </a:t>
            </a:r>
            <a:r>
              <a:rPr lang="en-US" sz="1200" dirty="0" err="1" smtClean="0">
                <a:solidFill>
                  <a:schemeClr val="bg1"/>
                </a:solidFill>
                <a:latin typeface="Adobe Caslon Pro Bold" pitchFamily="18" charset="0"/>
              </a:rPr>
              <a:t>Correll</a:t>
            </a:r>
            <a:r>
              <a:rPr lang="en-US" sz="1200" dirty="0" smtClean="0">
                <a:solidFill>
                  <a:schemeClr val="bg1"/>
                </a:solidFill>
                <a:latin typeface="Adobe Caslon Pro Bold" pitchFamily="18" charset="0"/>
              </a:rPr>
              <a:t> and others and declared the will void on the grounds of William McDaniel's mental incompetency. McDaniel and others continued to employ Lincoln and Herndon and appealed to the Illinois Supreme Court on the grounds that the non-resident minor defendants were neither properly summoned nor represented in the proceedings. The supreme court reversed and remanded the case. Chief Justice </a:t>
            </a:r>
            <a:r>
              <a:rPr lang="en-US" sz="1200" dirty="0" err="1" smtClean="0">
                <a:solidFill>
                  <a:schemeClr val="bg1"/>
                </a:solidFill>
                <a:latin typeface="Adobe Caslon Pro Bold" pitchFamily="18" charset="0"/>
              </a:rPr>
              <a:t>Caton</a:t>
            </a:r>
            <a:r>
              <a:rPr lang="en-US" sz="1200" dirty="0" smtClean="0">
                <a:solidFill>
                  <a:schemeClr val="bg1"/>
                </a:solidFill>
                <a:latin typeface="Adobe Caslon Pro Bold" pitchFamily="18" charset="0"/>
              </a:rPr>
              <a:t> ruled that the lower court had failed to bring all the defendants within its jurisdiction and must serve the non-residents with a summons. The supreme court refused to rule on the will's legality, choosing to leave that issue to another jury. At the trial of the remanded case, the jury found for James McDaniel and others and validated the will.</a:t>
            </a:r>
          </a:p>
          <a:p>
            <a:endParaRPr lang="en-US" sz="1100" dirty="0" smtClean="0">
              <a:solidFill>
                <a:schemeClr val="bg1"/>
              </a:solidFill>
              <a:latin typeface="Adobe Caslon Pro Bold" pitchFamily="18" charset="0"/>
            </a:endParaRPr>
          </a:p>
          <a:p>
            <a:endParaRPr lang="en-US" sz="1100" dirty="0"/>
          </a:p>
        </p:txBody>
      </p:sp>
      <p:pic>
        <p:nvPicPr>
          <p:cNvPr id="4" name="Picture 3" descr="thumbnail">
            <a:hlinkClick r:id="rId3"/>
          </p:cNvPr>
          <p:cNvPicPr/>
          <p:nvPr/>
        </p:nvPicPr>
        <p:blipFill>
          <a:blip r:embed="rId4" cstate="print"/>
          <a:srcRect/>
          <a:stretch>
            <a:fillRect/>
          </a:stretch>
        </p:blipFill>
        <p:spPr bwMode="auto">
          <a:xfrm rot="440060">
            <a:off x="6019800" y="1676400"/>
            <a:ext cx="2438400" cy="3238500"/>
          </a:xfrm>
          <a:prstGeom prst="rect">
            <a:avLst/>
          </a:prstGeom>
          <a:noFill/>
          <a:ln w="9525">
            <a:noFill/>
            <a:miter lim="800000"/>
            <a:headEnd/>
            <a:tailEnd/>
          </a:ln>
        </p:spPr>
      </p:pic>
    </p:spTree>
  </p:cSld>
  <p:clrMapOvr>
    <a:masterClrMapping/>
  </p:clrMapOvr>
  <p:transition>
    <p:cut/>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u="sng" dirty="0" smtClean="0">
                <a:solidFill>
                  <a:schemeClr val="bg1"/>
                </a:solidFill>
                <a:latin typeface="Adobe Caslon Pro Bold" pitchFamily="18" charset="0"/>
              </a:rPr>
              <a:t>Case #2</a:t>
            </a:r>
            <a:endParaRPr lang="en-US" sz="4800" u="sng" dirty="0">
              <a:solidFill>
                <a:schemeClr val="bg1"/>
              </a:solidFill>
              <a:latin typeface="Adobe Caslon Pro Bold" pitchFamily="18" charset="0"/>
            </a:endParaRPr>
          </a:p>
        </p:txBody>
      </p:sp>
      <p:sp>
        <p:nvSpPr>
          <p:cNvPr id="3" name="Content Placeholder 2"/>
          <p:cNvSpPr>
            <a:spLocks noGrp="1"/>
          </p:cNvSpPr>
          <p:nvPr>
            <p:ph idx="1"/>
          </p:nvPr>
        </p:nvSpPr>
        <p:spPr/>
        <p:txBody>
          <a:bodyPr/>
          <a:lstStyle/>
          <a:p>
            <a:r>
              <a:rPr lang="en-US" sz="1100" dirty="0" err="1" smtClean="0">
                <a:solidFill>
                  <a:schemeClr val="bg1"/>
                </a:solidFill>
                <a:latin typeface="Adobe Caslon Pro Bold" pitchFamily="18" charset="0"/>
              </a:rPr>
              <a:t>lprbscsm</a:t>
            </a:r>
            <a:r>
              <a:rPr lang="en-US" sz="1100" dirty="0" smtClean="0">
                <a:solidFill>
                  <a:schemeClr val="bg1"/>
                </a:solidFill>
                <a:latin typeface="Adobe Caslon Pro Bold" pitchFamily="18" charset="0"/>
              </a:rPr>
              <a:t> scsm1440</a:t>
            </a:r>
            <a:br>
              <a:rPr lang="en-US" sz="1100" dirty="0" smtClean="0">
                <a:solidFill>
                  <a:schemeClr val="bg1"/>
                </a:solidFill>
                <a:latin typeface="Adobe Caslon Pro Bold" pitchFamily="18" charset="0"/>
              </a:rPr>
            </a:br>
            <a:r>
              <a:rPr lang="en-US" sz="1100" u="sng" dirty="0" smtClean="0">
                <a:solidFill>
                  <a:schemeClr val="bg1"/>
                </a:solidFill>
                <a:latin typeface="Adobe Caslon Pro Bold" pitchFamily="18" charset="0"/>
                <a:hlinkClick r:id="rId2"/>
              </a:rPr>
              <a:t>http://hdl.loc.gov/loc.rbc/lprbscsm.scsm1440</a:t>
            </a:r>
            <a:endParaRPr lang="en-US" sz="1100" u="sng" dirty="0" smtClean="0">
              <a:solidFill>
                <a:schemeClr val="bg1"/>
              </a:solidFill>
              <a:latin typeface="Adobe Caslon Pro Bold" pitchFamily="18" charset="0"/>
            </a:endParaRPr>
          </a:p>
          <a:p>
            <a:endParaRPr lang="en-US" sz="1100" u="sng" dirty="0" smtClean="0">
              <a:solidFill>
                <a:schemeClr val="bg1"/>
              </a:solidFill>
              <a:latin typeface="Adobe Caslon Pro Bold" pitchFamily="18" charset="0"/>
            </a:endParaRPr>
          </a:p>
          <a:p>
            <a:r>
              <a:rPr lang="en-US" sz="1100" b="1" dirty="0" smtClean="0">
                <a:solidFill>
                  <a:schemeClr val="bg1"/>
                </a:solidFill>
                <a:latin typeface="Adobe Caslon Pro Bold" pitchFamily="18" charset="0"/>
              </a:rPr>
              <a:t>Created/Published</a:t>
            </a:r>
            <a:endParaRPr lang="en-US" sz="1100" dirty="0" smtClean="0">
              <a:solidFill>
                <a:schemeClr val="bg1"/>
              </a:solidFill>
              <a:latin typeface="Adobe Caslon Pro Bold" pitchFamily="18" charset="0"/>
            </a:endParaRPr>
          </a:p>
          <a:p>
            <a:r>
              <a:rPr lang="en-US" sz="1100" dirty="0" smtClean="0">
                <a:solidFill>
                  <a:schemeClr val="bg1"/>
                </a:solidFill>
                <a:latin typeface="Adobe Caslon Pro Bold" pitchFamily="18" charset="0"/>
              </a:rPr>
              <a:t>May, 1850</a:t>
            </a:r>
            <a:br>
              <a:rPr lang="en-US" sz="1100" dirty="0" smtClean="0">
                <a:solidFill>
                  <a:schemeClr val="bg1"/>
                </a:solidFill>
                <a:latin typeface="Adobe Caslon Pro Bold" pitchFamily="18" charset="0"/>
              </a:rPr>
            </a:br>
            <a:r>
              <a:rPr lang="en-US" sz="1100" dirty="0" smtClean="0">
                <a:solidFill>
                  <a:schemeClr val="bg1"/>
                </a:solidFill>
                <a:latin typeface="Adobe Caslon Pro Bold" pitchFamily="18" charset="0"/>
              </a:rPr>
              <a:t>Vermilion County, Illinois</a:t>
            </a:r>
          </a:p>
          <a:p>
            <a:r>
              <a:rPr lang="en-US" sz="1100" dirty="0" smtClean="0">
                <a:solidFill>
                  <a:schemeClr val="bg1"/>
                </a:solidFill>
                <a:latin typeface="Adobe Caslon Pro Bold" pitchFamily="18" charset="0"/>
              </a:rPr>
              <a:t> </a:t>
            </a:r>
          </a:p>
          <a:p>
            <a:r>
              <a:rPr lang="en-US" sz="1100" dirty="0" smtClean="0">
                <a:solidFill>
                  <a:schemeClr val="bg1"/>
                </a:solidFill>
                <a:latin typeface="Adobe Caslon Pro Bold" pitchFamily="18" charset="0"/>
              </a:rPr>
              <a:t>Summary: Young sued Littler for $1,000 for assault and battery. The fight occurred on Young's property after Littler claimed that a hog belonged to him. Littler, represented by Lincoln, pleaded self-defense and claimed that Young had tried to assault him with a gun and a club. Young died, and his attorney abated the case.</a:t>
            </a:r>
          </a:p>
          <a:p>
            <a:endParaRPr lang="en-US" sz="1100" dirty="0" smtClean="0"/>
          </a:p>
          <a:p>
            <a:pPr>
              <a:buFont typeface="Wingdings" pitchFamily="2" charset="2"/>
              <a:buChar char="v"/>
            </a:pPr>
            <a:endParaRPr lang="en-US" dirty="0"/>
          </a:p>
        </p:txBody>
      </p:sp>
      <p:pic>
        <p:nvPicPr>
          <p:cNvPr id="4" name="Picture 3" descr="thumbnail">
            <a:hlinkClick r:id="rId3"/>
          </p:cNvPr>
          <p:cNvPicPr/>
          <p:nvPr/>
        </p:nvPicPr>
        <p:blipFill>
          <a:blip r:embed="rId4" cstate="print"/>
          <a:srcRect/>
          <a:stretch>
            <a:fillRect/>
          </a:stretch>
        </p:blipFill>
        <p:spPr bwMode="auto">
          <a:xfrm>
            <a:off x="3200400" y="3581400"/>
            <a:ext cx="1905000" cy="2552700"/>
          </a:xfrm>
          <a:prstGeom prst="rect">
            <a:avLst/>
          </a:prstGeom>
          <a:noFill/>
          <a:ln w="9525">
            <a:noFill/>
            <a:miter lim="800000"/>
            <a:headEnd/>
            <a:tailEnd/>
          </a:ln>
        </p:spPr>
      </p:pic>
      <p:sp>
        <p:nvSpPr>
          <p:cNvPr id="5" name="Rectangle 4"/>
          <p:cNvSpPr/>
          <p:nvPr/>
        </p:nvSpPr>
        <p:spPr>
          <a:xfrm>
            <a:off x="5334000" y="4343400"/>
            <a:ext cx="2460930" cy="276999"/>
          </a:xfrm>
          <a:prstGeom prst="rect">
            <a:avLst/>
          </a:prstGeom>
          <a:noFill/>
        </p:spPr>
        <p:txBody>
          <a:bodyPr wrap="square" lIns="91440" tIns="45720" rIns="91440" bIns="45720">
            <a:spAutoFit/>
            <a:scene3d>
              <a:camera prst="orthographicFront"/>
              <a:lightRig rig="balanced" dir="t">
                <a:rot lat="0" lon="0" rev="2100000"/>
              </a:lightRig>
            </a:scene3d>
            <a:sp3d extrusionH="57150" prstMaterial="metal">
              <a:bevelT w="38100" h="25400"/>
              <a:contourClr>
                <a:schemeClr val="bg2"/>
              </a:contourClr>
            </a:sp3d>
          </a:bodyPr>
          <a:lstStyle/>
          <a:p>
            <a:pPr algn="ctr"/>
            <a:r>
              <a:rPr lang="en-US" sz="1200" b="1" cap="none" spc="0" dirty="0" smtClean="0">
                <a:ln w="50800"/>
                <a:solidFill>
                  <a:schemeClr val="bg1">
                    <a:shade val="50000"/>
                  </a:schemeClr>
                </a:solidFill>
                <a:effectLst/>
              </a:rPr>
              <a:t>*Appears to be in Lincolns hand</a:t>
            </a:r>
            <a:endParaRPr lang="en-US" sz="1200" b="1" cap="none" spc="0" dirty="0">
              <a:ln w="50800"/>
              <a:solidFill>
                <a:schemeClr val="bg1">
                  <a:shade val="50000"/>
                </a:schemeClr>
              </a:solidFill>
              <a:effectLst/>
            </a:endParaRPr>
          </a:p>
        </p:txBody>
      </p:sp>
    </p:spTree>
  </p:cSld>
  <p:clrMapOvr>
    <a:masterClrMapping/>
  </p:clrMapOvr>
  <p:transition>
    <p:cut/>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u="sng" dirty="0" smtClean="0">
                <a:solidFill>
                  <a:schemeClr val="bg1"/>
                </a:solidFill>
                <a:latin typeface="Adobe Caslon Pro Bold" pitchFamily="18" charset="0"/>
              </a:rPr>
              <a:t>Case #3</a:t>
            </a:r>
            <a:endParaRPr lang="en-US" sz="4800" u="sng" dirty="0">
              <a:solidFill>
                <a:schemeClr val="bg1"/>
              </a:solidFill>
              <a:latin typeface="Adobe Caslon Pro Bold" pitchFamily="18" charset="0"/>
            </a:endParaRPr>
          </a:p>
        </p:txBody>
      </p:sp>
      <p:sp>
        <p:nvSpPr>
          <p:cNvPr id="3" name="Content Placeholder 2"/>
          <p:cNvSpPr>
            <a:spLocks noGrp="1"/>
          </p:cNvSpPr>
          <p:nvPr>
            <p:ph idx="1"/>
          </p:nvPr>
        </p:nvSpPr>
        <p:spPr/>
        <p:txBody>
          <a:bodyPr/>
          <a:lstStyle/>
          <a:p>
            <a:r>
              <a:rPr lang="en-US" sz="1100" b="1" dirty="0" smtClean="0">
                <a:solidFill>
                  <a:schemeClr val="bg1"/>
                </a:solidFill>
                <a:latin typeface="Adobe Caslon Pro Bold" pitchFamily="18" charset="0"/>
              </a:rPr>
              <a:t>Digital ID</a:t>
            </a:r>
            <a:endParaRPr lang="en-US" sz="1100" dirty="0" smtClean="0">
              <a:solidFill>
                <a:schemeClr val="bg1"/>
              </a:solidFill>
              <a:latin typeface="Adobe Caslon Pro Bold" pitchFamily="18" charset="0"/>
            </a:endParaRPr>
          </a:p>
          <a:p>
            <a:r>
              <a:rPr lang="en-US" sz="1100" dirty="0" err="1" smtClean="0">
                <a:solidFill>
                  <a:schemeClr val="bg1"/>
                </a:solidFill>
                <a:latin typeface="Adobe Caslon Pro Bold" pitchFamily="18" charset="0"/>
              </a:rPr>
              <a:t>lprbscsm</a:t>
            </a:r>
            <a:r>
              <a:rPr lang="en-US" sz="1100" dirty="0" smtClean="0">
                <a:solidFill>
                  <a:schemeClr val="bg1"/>
                </a:solidFill>
                <a:latin typeface="Adobe Caslon Pro Bold" pitchFamily="18" charset="0"/>
              </a:rPr>
              <a:t> scsm1499</a:t>
            </a:r>
            <a:br>
              <a:rPr lang="en-US" sz="1100" dirty="0" smtClean="0">
                <a:solidFill>
                  <a:schemeClr val="bg1"/>
                </a:solidFill>
                <a:latin typeface="Adobe Caslon Pro Bold" pitchFamily="18" charset="0"/>
              </a:rPr>
            </a:br>
            <a:r>
              <a:rPr lang="en-US" sz="1100" u="sng" dirty="0" smtClean="0">
                <a:solidFill>
                  <a:schemeClr val="bg1"/>
                </a:solidFill>
                <a:latin typeface="Adobe Caslon Pro Bold" pitchFamily="18" charset="0"/>
                <a:hlinkClick r:id="rId2"/>
              </a:rPr>
              <a:t>http://hdl.loc.gov/loc.rbc/lprbscsm.scsm1499</a:t>
            </a:r>
            <a:r>
              <a:rPr lang="en-US" sz="1100" dirty="0" smtClean="0">
                <a:solidFill>
                  <a:schemeClr val="bg1"/>
                </a:solidFill>
                <a:latin typeface="Adobe Caslon Pro Bold" pitchFamily="18" charset="0"/>
              </a:rPr>
              <a:t> </a:t>
            </a:r>
          </a:p>
          <a:p>
            <a:r>
              <a:rPr lang="en-US" sz="1100" b="1" dirty="0" smtClean="0">
                <a:solidFill>
                  <a:schemeClr val="bg1"/>
                </a:solidFill>
                <a:latin typeface="Adobe Caslon Pro Bold" pitchFamily="18" charset="0"/>
              </a:rPr>
              <a:t>Created/Published</a:t>
            </a:r>
            <a:endParaRPr lang="en-US" sz="1100" dirty="0" smtClean="0">
              <a:solidFill>
                <a:schemeClr val="bg1"/>
              </a:solidFill>
              <a:latin typeface="Adobe Caslon Pro Bold" pitchFamily="18" charset="0"/>
            </a:endParaRPr>
          </a:p>
          <a:p>
            <a:r>
              <a:rPr lang="en-US" sz="1100" dirty="0" smtClean="0">
                <a:solidFill>
                  <a:schemeClr val="bg1"/>
                </a:solidFill>
                <a:latin typeface="Adobe Caslon Pro Bold" pitchFamily="18" charset="0"/>
              </a:rPr>
              <a:t>September 06, 1859</a:t>
            </a:r>
            <a:br>
              <a:rPr lang="en-US" sz="1100" dirty="0" smtClean="0">
                <a:solidFill>
                  <a:schemeClr val="bg1"/>
                </a:solidFill>
                <a:latin typeface="Adobe Caslon Pro Bold" pitchFamily="18" charset="0"/>
              </a:rPr>
            </a:br>
            <a:r>
              <a:rPr lang="en-US" sz="1100" dirty="0" smtClean="0">
                <a:solidFill>
                  <a:schemeClr val="bg1"/>
                </a:solidFill>
                <a:latin typeface="Adobe Caslon Pro Bold" pitchFamily="18" charset="0"/>
              </a:rPr>
              <a:t>Sangamon county, Illinois</a:t>
            </a:r>
          </a:p>
          <a:p>
            <a:r>
              <a:rPr lang="en-US" sz="1100" dirty="0" smtClean="0">
                <a:solidFill>
                  <a:schemeClr val="bg1"/>
                </a:solidFill>
                <a:latin typeface="Adobe Caslon Pro Bold" pitchFamily="18" charset="0"/>
              </a:rPr>
              <a:t> </a:t>
            </a:r>
          </a:p>
          <a:p>
            <a:r>
              <a:rPr lang="en-US" sz="1100" dirty="0" smtClean="0">
                <a:solidFill>
                  <a:schemeClr val="bg1"/>
                </a:solidFill>
                <a:latin typeface="Adobe Caslon Pro Bold" pitchFamily="18" charset="0"/>
              </a:rPr>
              <a:t>Summary: Benjamin Berry pleaded guilty in a forgery case, and the court sentenced him to three years in the penitentiary. Sarah Berry retained Lincoln and Herndon and sued Benjamin Berry for divorce on the grounds that he was a convicted felon. Benjamin Berry failed to appear, and the court granted the divorce.</a:t>
            </a:r>
          </a:p>
          <a:p>
            <a:r>
              <a:rPr lang="en-US" sz="1050" dirty="0" smtClean="0"/>
              <a:t> </a:t>
            </a:r>
          </a:p>
          <a:p>
            <a:endParaRPr lang="en-US" sz="1050" dirty="0" smtClean="0"/>
          </a:p>
          <a:p>
            <a:endParaRPr lang="en-US" sz="1050" dirty="0">
              <a:latin typeface="Adobe Caslon Pro Bold" pitchFamily="18" charset="0"/>
            </a:endParaRPr>
          </a:p>
        </p:txBody>
      </p:sp>
      <p:pic>
        <p:nvPicPr>
          <p:cNvPr id="4" name="Picture 3" descr="thumbnail">
            <a:hlinkClick r:id="rId3"/>
          </p:cNvPr>
          <p:cNvPicPr/>
          <p:nvPr/>
        </p:nvPicPr>
        <p:blipFill>
          <a:blip r:embed="rId4" cstate="print"/>
          <a:srcRect/>
          <a:stretch>
            <a:fillRect/>
          </a:stretch>
        </p:blipFill>
        <p:spPr bwMode="auto">
          <a:xfrm>
            <a:off x="2819400" y="3657600"/>
            <a:ext cx="2895600" cy="2695575"/>
          </a:xfrm>
          <a:prstGeom prst="rect">
            <a:avLst/>
          </a:prstGeom>
          <a:noFill/>
          <a:ln w="9525">
            <a:noFill/>
            <a:miter lim="800000"/>
            <a:headEnd/>
            <a:tailEnd/>
          </a:ln>
        </p:spPr>
      </p:pic>
      <p:sp>
        <p:nvSpPr>
          <p:cNvPr id="5" name="Rectangle 4"/>
          <p:cNvSpPr/>
          <p:nvPr/>
        </p:nvSpPr>
        <p:spPr>
          <a:xfrm>
            <a:off x="5715000" y="4343400"/>
            <a:ext cx="2667000" cy="492443"/>
          </a:xfrm>
          <a:prstGeom prst="rect">
            <a:avLst/>
          </a:prstGeom>
        </p:spPr>
        <p:txBody>
          <a:bodyPr wrap="square">
            <a:spAutoFit/>
          </a:bodyPr>
          <a:lstStyle/>
          <a:p>
            <a:r>
              <a:rPr lang="en-US" sz="1400" u="sng" dirty="0">
                <a:solidFill>
                  <a:schemeClr val="bg1"/>
                </a:solidFill>
                <a:latin typeface="Adobe Caslon Pro Bold" pitchFamily="18" charset="0"/>
              </a:rPr>
              <a:t>Bill for </a:t>
            </a:r>
            <a:r>
              <a:rPr lang="en-US" sz="1400" u="sng" dirty="0" smtClean="0">
                <a:solidFill>
                  <a:schemeClr val="bg1"/>
                </a:solidFill>
                <a:latin typeface="Adobe Caslon Pro Bold" pitchFamily="18" charset="0"/>
              </a:rPr>
              <a:t>Divorce</a:t>
            </a:r>
          </a:p>
          <a:p>
            <a:r>
              <a:rPr lang="en-US" sz="1200" dirty="0" smtClean="0">
                <a:solidFill>
                  <a:schemeClr val="bg1"/>
                </a:solidFill>
              </a:rPr>
              <a:t> </a:t>
            </a:r>
            <a:r>
              <a:rPr lang="en-US" sz="1200" dirty="0">
                <a:solidFill>
                  <a:schemeClr val="bg1"/>
                </a:solidFill>
              </a:rPr>
              <a:t>in Berry v. Berry, [Law papers].</a:t>
            </a:r>
          </a:p>
        </p:txBody>
      </p:sp>
    </p:spTree>
  </p:cSld>
  <p:clrMapOvr>
    <a:masterClrMapping/>
  </p:clrMapOvr>
  <p:transition>
    <p:cut/>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u="sng" dirty="0" smtClean="0">
                <a:solidFill>
                  <a:schemeClr val="bg1"/>
                </a:solidFill>
                <a:latin typeface="Adobe Caslon Pro Bold" pitchFamily="18" charset="0"/>
              </a:rPr>
              <a:t>Pictures</a:t>
            </a:r>
            <a:endParaRPr lang="en-US" sz="4800" u="sng" dirty="0">
              <a:solidFill>
                <a:schemeClr val="bg1"/>
              </a:solidFill>
              <a:latin typeface="Adobe Caslon Pro Bold" pitchFamily="18" charset="0"/>
            </a:endParaRPr>
          </a:p>
        </p:txBody>
      </p:sp>
      <p:pic>
        <p:nvPicPr>
          <p:cNvPr id="4" name="Content Placeholder 3" descr="u n the law.gif"/>
          <p:cNvPicPr>
            <a:picLocks noGrp="1" noChangeAspect="1"/>
          </p:cNvPicPr>
          <p:nvPr>
            <p:ph idx="1"/>
          </p:nvPr>
        </p:nvPicPr>
        <p:blipFill>
          <a:blip r:embed="rId2" cstate="print"/>
          <a:stretch>
            <a:fillRect/>
          </a:stretch>
        </p:blipFill>
        <p:spPr>
          <a:xfrm>
            <a:off x="3962400" y="1143000"/>
            <a:ext cx="3626592" cy="4708525"/>
          </a:xfrm>
        </p:spPr>
      </p:pic>
      <p:sp>
        <p:nvSpPr>
          <p:cNvPr id="5" name="Rectangle 4"/>
          <p:cNvSpPr/>
          <p:nvPr/>
        </p:nvSpPr>
        <p:spPr>
          <a:xfrm>
            <a:off x="0" y="1447800"/>
            <a:ext cx="3962400" cy="923330"/>
          </a:xfrm>
          <a:prstGeom prst="rect">
            <a:avLst/>
          </a:prstGeom>
        </p:spPr>
        <p:txBody>
          <a:bodyPr wrap="square">
            <a:spAutoFit/>
          </a:bodyPr>
          <a:lstStyle/>
          <a:p>
            <a:r>
              <a:rPr lang="en-US" b="1" u="sng" dirty="0">
                <a:solidFill>
                  <a:schemeClr val="bg1"/>
                </a:solidFill>
              </a:rPr>
              <a:t>Item Title</a:t>
            </a:r>
          </a:p>
          <a:p>
            <a:r>
              <a:rPr lang="en-US" dirty="0">
                <a:solidFill>
                  <a:schemeClr val="bg1"/>
                </a:solidFill>
                <a:latin typeface="Adobe Caslon Pro Bold" pitchFamily="18" charset="0"/>
              </a:rPr>
              <a:t>[Framed photograph of Lincoln by Samuel </a:t>
            </a:r>
            <a:r>
              <a:rPr lang="en-US" dirty="0" err="1">
                <a:solidFill>
                  <a:schemeClr val="bg1"/>
                </a:solidFill>
                <a:latin typeface="Adobe Caslon Pro Bold" pitchFamily="18" charset="0"/>
              </a:rPr>
              <a:t>Alschuler</a:t>
            </a:r>
            <a:r>
              <a:rPr lang="en-US" dirty="0">
                <a:solidFill>
                  <a:schemeClr val="bg1"/>
                </a:solidFill>
                <a:latin typeface="Adobe Caslon Pro Bold" pitchFamily="18" charset="0"/>
              </a:rPr>
              <a:t>.]</a:t>
            </a:r>
          </a:p>
        </p:txBody>
      </p:sp>
      <p:sp>
        <p:nvSpPr>
          <p:cNvPr id="4097" name="Rectangle 1"/>
          <p:cNvSpPr>
            <a:spLocks noChangeArrowheads="1"/>
          </p:cNvSpPr>
          <p:nvPr/>
        </p:nvSpPr>
        <p:spPr bwMode="auto">
          <a:xfrm>
            <a:off x="0" y="2570203"/>
            <a:ext cx="2667000" cy="1107996"/>
          </a:xfrm>
          <a:prstGeom prst="rect">
            <a:avLst/>
          </a:prstGeom>
          <a:noFill/>
          <a:ln w="9525">
            <a:noFill/>
            <a:miter lim="800000"/>
            <a:headEnd/>
            <a:tailEnd/>
          </a:ln>
          <a:effectLst/>
        </p:spPr>
        <p:txBody>
          <a:bodyPr vert="horz" wrap="square" lIns="0" tIns="0" rIns="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Georgia" pitchFamily="18" charset="0"/>
                <a:cs typeface="Arial" pitchFamily="34" charset="0"/>
              </a:rPr>
              <a:t>Author/Creator</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bg1"/>
                </a:solidFill>
                <a:effectLst/>
                <a:latin typeface="Verdana" pitchFamily="34" charset="0"/>
                <a:cs typeface="Arial" pitchFamily="34" charset="0"/>
              </a:rPr>
              <a:t>Photographer:</a:t>
            </a:r>
            <a:r>
              <a:rPr kumimoji="0" lang="en-US" sz="1200" b="0" i="0" u="none" strike="noStrike" cap="none" normalizeH="0" baseline="0" dirty="0" smtClean="0">
                <a:ln>
                  <a:noFill/>
                </a:ln>
                <a:solidFill>
                  <a:schemeClr val="bg1"/>
                </a:solidFill>
                <a:effectLst/>
                <a:latin typeface="Arial Unicode MS" pitchFamily="34" charset="-128"/>
                <a:cs typeface="Arial" pitchFamily="34" charset="0"/>
              </a:rPr>
              <a:t> </a:t>
            </a:r>
            <a:r>
              <a:rPr kumimoji="0" lang="en-US" sz="1200" b="0" i="0" u="none" strike="noStrike" cap="none" normalizeH="0" baseline="0" dirty="0" err="1" smtClean="0">
                <a:ln>
                  <a:noFill/>
                </a:ln>
                <a:solidFill>
                  <a:schemeClr val="bg1"/>
                </a:solidFill>
                <a:effectLst/>
                <a:latin typeface="Verdana" pitchFamily="34" charset="0"/>
                <a:cs typeface="Arial" pitchFamily="34" charset="0"/>
                <a:hlinkClick r:id="rId3"/>
              </a:rPr>
              <a:t>Alschuler</a:t>
            </a:r>
            <a:r>
              <a:rPr kumimoji="0" lang="en-US" sz="1200" b="0" i="0" u="none" strike="noStrike" cap="none" normalizeH="0" baseline="0" dirty="0" smtClean="0">
                <a:ln>
                  <a:noFill/>
                </a:ln>
                <a:solidFill>
                  <a:schemeClr val="bg1"/>
                </a:solidFill>
                <a:effectLst/>
                <a:latin typeface="Verdana" pitchFamily="34" charset="0"/>
                <a:cs typeface="Arial" pitchFamily="34" charset="0"/>
                <a:hlinkClick r:id="rId3"/>
              </a:rPr>
              <a:t>, Samuel</a:t>
            </a:r>
            <a:r>
              <a:rPr kumimoji="0" lang="en-US" sz="1200" b="0" i="0" u="none" strike="noStrike" cap="none" normalizeH="0" baseline="0" dirty="0" smtClean="0">
                <a:ln>
                  <a:noFill/>
                </a:ln>
                <a:solidFill>
                  <a:schemeClr val="bg1"/>
                </a:solidFill>
                <a:effectLst/>
                <a:latin typeface="Verdana" pitchFamily="34" charset="0"/>
                <a:cs typeface="Arial" pitchFamily="34" charset="0"/>
              </a:rPr>
              <a:t/>
            </a:r>
            <a:br>
              <a:rPr kumimoji="0" lang="en-US" sz="1200" b="0" i="0" u="none" strike="noStrike" cap="none" normalizeH="0" baseline="0" dirty="0" smtClean="0">
                <a:ln>
                  <a:noFill/>
                </a:ln>
                <a:solidFill>
                  <a:schemeClr val="bg1"/>
                </a:solidFill>
                <a:effectLst/>
                <a:latin typeface="Verdana" pitchFamily="34" charset="0"/>
                <a:cs typeface="Arial" pitchFamily="34" charset="0"/>
              </a:rPr>
            </a:br>
            <a:endParaRPr kumimoji="0" lang="en-US" sz="1200" b="1" i="0" u="none" strike="noStrike" cap="none" normalizeH="0" baseline="0" dirty="0" smtClean="0">
              <a:ln>
                <a:noFill/>
              </a:ln>
              <a:solidFill>
                <a:schemeClr val="bg1"/>
              </a:solidFill>
              <a:effectLst/>
              <a:latin typeface="Georgia"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bg1"/>
                </a:solidFill>
                <a:effectLst/>
                <a:latin typeface="Georgia" pitchFamily="18" charset="0"/>
                <a:cs typeface="Arial" pitchFamily="34" charset="0"/>
              </a:rPr>
              <a:t>Created/Published</a:t>
            </a: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200" b="0" i="0" u="none" strike="noStrike" cap="none" normalizeH="0" baseline="0" dirty="0" smtClean="0">
                <a:ln>
                  <a:noFill/>
                </a:ln>
                <a:solidFill>
                  <a:schemeClr val="bg1"/>
                </a:solidFill>
                <a:effectLst/>
                <a:latin typeface="Verdana" pitchFamily="34" charset="0"/>
                <a:cs typeface="Arial" pitchFamily="34" charset="0"/>
              </a:rPr>
              <a:t>1857</a:t>
            </a:r>
            <a:br>
              <a:rPr kumimoji="0" lang="en-US" sz="1200" b="0" i="0" u="none" strike="noStrike" cap="none" normalizeH="0" baseline="0" dirty="0" smtClean="0">
                <a:ln>
                  <a:noFill/>
                </a:ln>
                <a:solidFill>
                  <a:schemeClr val="bg1"/>
                </a:solidFill>
                <a:effectLst/>
                <a:latin typeface="Verdana" pitchFamily="34" charset="0"/>
                <a:cs typeface="Arial" pitchFamily="34" charset="0"/>
              </a:rPr>
            </a:br>
            <a:r>
              <a:rPr kumimoji="0" lang="en-US" sz="1200" b="0" i="0" u="none" strike="noStrike" cap="none" normalizeH="0" baseline="0" dirty="0" smtClean="0">
                <a:ln>
                  <a:noFill/>
                </a:ln>
                <a:solidFill>
                  <a:schemeClr val="bg1"/>
                </a:solidFill>
                <a:effectLst/>
                <a:latin typeface="Verdana" pitchFamily="34" charset="0"/>
                <a:cs typeface="Arial" pitchFamily="34" charset="0"/>
              </a:rPr>
              <a:t>Urbana, Illinois</a:t>
            </a:r>
            <a:endParaRPr kumimoji="0" lang="en-US" sz="1200" b="0" i="0" u="none" strike="noStrike" cap="none" normalizeH="0" baseline="0" dirty="0" smtClean="0">
              <a:ln>
                <a:noFill/>
              </a:ln>
              <a:solidFill>
                <a:schemeClr val="bg1"/>
              </a:solidFill>
              <a:effectLst/>
              <a:latin typeface="Arial" pitchFamily="34" charset="0"/>
              <a:cs typeface="Arial" pitchFamily="34" charset="0"/>
            </a:endParaRPr>
          </a:p>
        </p:txBody>
      </p:sp>
      <p:sp>
        <p:nvSpPr>
          <p:cNvPr id="6" name="Rectangle 5"/>
          <p:cNvSpPr/>
          <p:nvPr/>
        </p:nvSpPr>
        <p:spPr>
          <a:xfrm>
            <a:off x="3886200" y="5943600"/>
            <a:ext cx="3962400" cy="830997"/>
          </a:xfrm>
          <a:prstGeom prst="rect">
            <a:avLst/>
          </a:prstGeom>
        </p:spPr>
        <p:txBody>
          <a:bodyPr wrap="square">
            <a:spAutoFit/>
          </a:bodyPr>
          <a:lstStyle/>
          <a:p>
            <a:r>
              <a:rPr lang="en-US" sz="1200" b="1" dirty="0" smtClean="0">
                <a:solidFill>
                  <a:schemeClr val="bg1"/>
                </a:solidFill>
                <a:latin typeface="Adobe Caslon Pro Bold" pitchFamily="18" charset="0"/>
              </a:rPr>
              <a:t>Digital ID</a:t>
            </a:r>
          </a:p>
          <a:p>
            <a:r>
              <a:rPr lang="en-US" sz="1200" dirty="0" err="1" smtClean="0">
                <a:solidFill>
                  <a:schemeClr val="bg1"/>
                </a:solidFill>
                <a:latin typeface="Adobe Caslon Pro Bold" pitchFamily="18" charset="0"/>
              </a:rPr>
              <a:t>lprbscsm</a:t>
            </a:r>
            <a:r>
              <a:rPr lang="en-US" sz="1200" dirty="0" smtClean="0">
                <a:solidFill>
                  <a:schemeClr val="bg1"/>
                </a:solidFill>
                <a:latin typeface="Adobe Caslon Pro Bold" pitchFamily="18" charset="0"/>
              </a:rPr>
              <a:t> scsm1050</a:t>
            </a:r>
            <a:br>
              <a:rPr lang="en-US" sz="1200" dirty="0" smtClean="0">
                <a:solidFill>
                  <a:schemeClr val="bg1"/>
                </a:solidFill>
                <a:latin typeface="Adobe Caslon Pro Bold" pitchFamily="18" charset="0"/>
              </a:rPr>
            </a:br>
            <a:r>
              <a:rPr lang="en-US" sz="1200" dirty="0" smtClean="0">
                <a:solidFill>
                  <a:schemeClr val="bg1"/>
                </a:solidFill>
                <a:latin typeface="Adobe Caslon Pro Bold" pitchFamily="18" charset="0"/>
                <a:hlinkClick r:id="rId4"/>
              </a:rPr>
              <a:t>http://hdl.loc.gov/loc.rbc/lprbscsm.scsm1050</a:t>
            </a:r>
            <a:endParaRPr lang="en-US" sz="1200" dirty="0" smtClean="0">
              <a:solidFill>
                <a:schemeClr val="bg1"/>
              </a:solidFill>
              <a:latin typeface="Adobe Caslon Pro Bold" pitchFamily="18" charset="0"/>
            </a:endParaRPr>
          </a:p>
          <a:p>
            <a:endParaRPr lang="en-US" sz="1200" dirty="0">
              <a:solidFill>
                <a:schemeClr val="bg1"/>
              </a:solidFill>
              <a:latin typeface="Adobe Caslon Pro Bold" pitchFamily="18" charset="0"/>
            </a:endParaRPr>
          </a:p>
        </p:txBody>
      </p:sp>
    </p:spTree>
  </p:cSld>
  <p:clrMapOvr>
    <a:masterClrMapping/>
  </p:clrMapOvr>
  <p:transition>
    <p:cut/>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905000"/>
            <a:ext cx="8229600" cy="1737360"/>
          </a:xfrm>
        </p:spPr>
        <p:txBody>
          <a:bodyPr>
            <a:noAutofit/>
          </a:bodyPr>
          <a:lstStyle/>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pPr algn="ctr"/>
            <a:r>
              <a:rPr lang="en-US" sz="1200" b="1" dirty="0" smtClean="0">
                <a:solidFill>
                  <a:schemeClr val="bg1"/>
                </a:solidFill>
                <a:latin typeface="Adobe Caslon Pro Bold" pitchFamily="18" charset="0"/>
              </a:rPr>
              <a:t>The Posey Building of </a:t>
            </a:r>
            <a:r>
              <a:rPr lang="en-US" sz="1200" b="1" dirty="0" err="1" smtClean="0">
                <a:solidFill>
                  <a:schemeClr val="bg1"/>
                </a:solidFill>
                <a:latin typeface="Adobe Caslon Pro Bold" pitchFamily="18" charset="0"/>
              </a:rPr>
              <a:t>Shawneetown</a:t>
            </a:r>
            <a:r>
              <a:rPr lang="en-US" sz="1200" b="1" dirty="0" smtClean="0">
                <a:solidFill>
                  <a:schemeClr val="bg1"/>
                </a:solidFill>
                <a:latin typeface="Adobe Caslon Pro Bold" pitchFamily="18" charset="0"/>
              </a:rPr>
              <a:t>, Illinois, in which Abraham Lincoln and Robert Ingersoll had law offices.</a:t>
            </a:r>
            <a:r>
              <a:rPr lang="en-US" sz="1200" dirty="0" smtClean="0">
                <a:solidFill>
                  <a:schemeClr val="bg1"/>
                </a:solidFill>
                <a:latin typeface="Adobe Caslon Pro Bold" pitchFamily="18" charset="0"/>
              </a:rPr>
              <a:t> </a:t>
            </a:r>
          </a:p>
          <a:p>
            <a:pPr algn="ctr"/>
            <a:r>
              <a:rPr lang="en-US" sz="1200" dirty="0" smtClean="0">
                <a:solidFill>
                  <a:schemeClr val="bg1"/>
                </a:solidFill>
                <a:latin typeface="Adobe Caslon Pro Bold" pitchFamily="18" charset="0"/>
                <a:hlinkClick r:id="rId2" action="ppaction://hlinkfile"/>
              </a:rPr>
              <a:t>Lee, Russell, 1903-1986,</a:t>
            </a:r>
            <a:r>
              <a:rPr lang="en-US" sz="1200" dirty="0" smtClean="0">
                <a:solidFill>
                  <a:schemeClr val="bg1"/>
                </a:solidFill>
                <a:latin typeface="Adobe Caslon Pro Bold" pitchFamily="18" charset="0"/>
              </a:rPr>
              <a:t> photographer.</a:t>
            </a:r>
            <a:br>
              <a:rPr lang="en-US" sz="1200" dirty="0" smtClean="0">
                <a:solidFill>
                  <a:schemeClr val="bg1"/>
                </a:solidFill>
                <a:latin typeface="Adobe Caslon Pro Bold" pitchFamily="18" charset="0"/>
              </a:rPr>
            </a:br>
            <a:endParaRPr lang="en-US" sz="1200" dirty="0" smtClean="0">
              <a:solidFill>
                <a:schemeClr val="bg1"/>
              </a:solidFill>
              <a:latin typeface="Adobe Caslon Pro Bold" pitchFamily="18" charset="0"/>
            </a:endParaRPr>
          </a:p>
          <a:p>
            <a:r>
              <a:rPr lang="en-US" sz="1200" b="1" dirty="0" smtClean="0">
                <a:solidFill>
                  <a:schemeClr val="bg1"/>
                </a:solidFill>
                <a:latin typeface="Adobe Caslon Pro Bold" pitchFamily="18" charset="0"/>
              </a:rPr>
              <a:t>DIGITAL ID</a:t>
            </a:r>
            <a:r>
              <a:rPr lang="en-US" sz="1200" dirty="0" smtClean="0">
                <a:solidFill>
                  <a:schemeClr val="bg1"/>
                </a:solidFill>
                <a:latin typeface="Adobe Caslon Pro Bold" pitchFamily="18" charset="0"/>
              </a:rPr>
              <a:t/>
            </a:r>
            <a:br>
              <a:rPr lang="en-US" sz="1200" dirty="0" smtClean="0">
                <a:solidFill>
                  <a:schemeClr val="bg1"/>
                </a:solidFill>
                <a:latin typeface="Adobe Caslon Pro Bold" pitchFamily="18" charset="0"/>
              </a:rPr>
            </a:br>
            <a:r>
              <a:rPr lang="en-US" sz="1200" dirty="0" smtClean="0">
                <a:solidFill>
                  <a:schemeClr val="bg1"/>
                </a:solidFill>
                <a:latin typeface="Adobe Caslon Pro Bold" pitchFamily="18" charset="0"/>
              </a:rPr>
              <a:t>(</a:t>
            </a:r>
            <a:r>
              <a:rPr lang="en-US" sz="1200" dirty="0" smtClean="0">
                <a:solidFill>
                  <a:schemeClr val="bg1"/>
                </a:solidFill>
                <a:latin typeface="Adobe Caslon Pro Bold" pitchFamily="18" charset="0"/>
                <a:hlinkClick r:id="rId3" action="ppaction://hlinkfile"/>
              </a:rPr>
              <a:t>intermediary roll film</a:t>
            </a:r>
            <a:r>
              <a:rPr lang="en-US" sz="1200" dirty="0" smtClean="0">
                <a:solidFill>
                  <a:schemeClr val="bg1"/>
                </a:solidFill>
                <a:latin typeface="Adobe Caslon Pro Bold" pitchFamily="18" charset="0"/>
              </a:rPr>
              <a:t>) </a:t>
            </a:r>
            <a:r>
              <a:rPr lang="en-US" sz="1200" dirty="0" err="1" smtClean="0">
                <a:solidFill>
                  <a:schemeClr val="bg1"/>
                </a:solidFill>
                <a:latin typeface="Adobe Caslon Pro Bold" pitchFamily="18" charset="0"/>
              </a:rPr>
              <a:t>fsa</a:t>
            </a:r>
            <a:r>
              <a:rPr lang="en-US" sz="1200" dirty="0" smtClean="0">
                <a:solidFill>
                  <a:schemeClr val="bg1"/>
                </a:solidFill>
                <a:latin typeface="Adobe Caslon Pro Bold" pitchFamily="18" charset="0"/>
              </a:rPr>
              <a:t> 8c51242 </a:t>
            </a:r>
            <a:r>
              <a:rPr lang="en-US" sz="1200" dirty="0" smtClean="0">
                <a:solidFill>
                  <a:schemeClr val="bg1"/>
                </a:solidFill>
                <a:latin typeface="Adobe Caslon Pro Bold" pitchFamily="18" charset="0"/>
                <a:hlinkClick r:id="rId4"/>
              </a:rPr>
              <a:t>http://hdl.loc.gov/loc.pnp/fsa.8c51242</a:t>
            </a:r>
            <a:endParaRPr lang="en-US" sz="1200" dirty="0" smtClean="0">
              <a:solidFill>
                <a:schemeClr val="bg1"/>
              </a:solidFill>
              <a:latin typeface="Adobe Caslon Pro Bold" pitchFamily="18" charset="0"/>
            </a:endParaRPr>
          </a:p>
          <a:p>
            <a:pPr>
              <a:buNone/>
            </a:pPr>
            <a:r>
              <a:rPr lang="en-US" sz="1200" dirty="0" smtClean="0">
                <a:solidFill>
                  <a:schemeClr val="bg1"/>
                </a:solidFill>
                <a:latin typeface="Adobe Caslon Pro Bold" pitchFamily="18" charset="0"/>
              </a:rPr>
              <a:t> </a:t>
            </a:r>
          </a:p>
          <a:p>
            <a:endParaRPr lang="en-US" sz="1200" dirty="0" smtClean="0">
              <a:solidFill>
                <a:schemeClr val="bg1"/>
              </a:solidFill>
              <a:latin typeface="Adobe Caslon Pro Bold" pitchFamily="18" charset="0"/>
            </a:endParaRPr>
          </a:p>
          <a:p>
            <a:pPr>
              <a:buNone/>
            </a:pPr>
            <a:r>
              <a:rPr lang="en-US" sz="1200" dirty="0" smtClean="0">
                <a:solidFill>
                  <a:schemeClr val="bg1"/>
                </a:solidFill>
                <a:latin typeface="Adobe Caslon Pro Bold" pitchFamily="18" charset="0"/>
              </a:rPr>
              <a:t/>
            </a:r>
            <a:br>
              <a:rPr lang="en-US" sz="1200" dirty="0" smtClean="0">
                <a:solidFill>
                  <a:schemeClr val="bg1"/>
                </a:solidFill>
                <a:latin typeface="Adobe Caslon Pro Bold" pitchFamily="18" charset="0"/>
              </a:rPr>
            </a:br>
            <a:endParaRPr lang="en-US" sz="1200" dirty="0" smtClean="0">
              <a:solidFill>
                <a:schemeClr val="bg1"/>
              </a:solidFill>
              <a:latin typeface="Adobe Caslon Pro Bold" pitchFamily="18" charset="0"/>
            </a:endParaRPr>
          </a:p>
          <a:p>
            <a:endParaRPr lang="en-US" sz="1200" dirty="0"/>
          </a:p>
        </p:txBody>
      </p:sp>
      <p:pic>
        <p:nvPicPr>
          <p:cNvPr id="5" name="Picture 4" descr="u n the law 2.jpg"/>
          <p:cNvPicPr>
            <a:picLocks noChangeAspect="1"/>
          </p:cNvPicPr>
          <p:nvPr/>
        </p:nvPicPr>
        <p:blipFill>
          <a:blip r:embed="rId5" cstate="print"/>
          <a:stretch>
            <a:fillRect/>
          </a:stretch>
        </p:blipFill>
        <p:spPr>
          <a:xfrm>
            <a:off x="1447800" y="762000"/>
            <a:ext cx="5638800" cy="3479800"/>
          </a:xfrm>
          <a:prstGeom prst="rect">
            <a:avLst/>
          </a:prstGeom>
        </p:spPr>
      </p:pic>
    </p:spTree>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u in th elaw 3.jpg"/>
          <p:cNvPicPr>
            <a:picLocks noGrp="1" noChangeAspect="1"/>
          </p:cNvPicPr>
          <p:nvPr>
            <p:ph idx="1"/>
          </p:nvPr>
        </p:nvPicPr>
        <p:blipFill>
          <a:blip r:embed="rId2" cstate="print"/>
          <a:stretch>
            <a:fillRect/>
          </a:stretch>
        </p:blipFill>
        <p:spPr>
          <a:xfrm>
            <a:off x="1066800" y="609600"/>
            <a:ext cx="6494517" cy="3413125"/>
          </a:xfrm>
        </p:spPr>
      </p:pic>
      <p:sp>
        <p:nvSpPr>
          <p:cNvPr id="5" name="TextBox 4"/>
          <p:cNvSpPr txBox="1"/>
          <p:nvPr/>
        </p:nvSpPr>
        <p:spPr>
          <a:xfrm>
            <a:off x="1905000" y="4572000"/>
            <a:ext cx="5791200" cy="2123658"/>
          </a:xfrm>
          <a:prstGeom prst="rect">
            <a:avLst/>
          </a:prstGeom>
          <a:noFill/>
        </p:spPr>
        <p:txBody>
          <a:bodyPr wrap="square" rtlCol="0">
            <a:spAutoFit/>
          </a:bodyPr>
          <a:lstStyle/>
          <a:p>
            <a:pPr algn="ctr"/>
            <a:r>
              <a:rPr lang="en-US" sz="1200" b="1" dirty="0" smtClean="0">
                <a:solidFill>
                  <a:schemeClr val="bg1"/>
                </a:solidFill>
              </a:rPr>
              <a:t>An old grocery building and the Posey Building where Abraham Lincoln and Robert Ingersoll had law offices. </a:t>
            </a:r>
            <a:r>
              <a:rPr lang="en-US" sz="1200" b="1" dirty="0" err="1" smtClean="0">
                <a:solidFill>
                  <a:schemeClr val="bg1"/>
                </a:solidFill>
              </a:rPr>
              <a:t>Shawneetown</a:t>
            </a:r>
            <a:r>
              <a:rPr lang="en-US" sz="1200" b="1" dirty="0" smtClean="0">
                <a:solidFill>
                  <a:schemeClr val="bg1"/>
                </a:solidFill>
              </a:rPr>
              <a:t>, Illinois.</a:t>
            </a:r>
            <a:r>
              <a:rPr lang="en-US" sz="1200" dirty="0" smtClean="0">
                <a:solidFill>
                  <a:schemeClr val="bg1"/>
                </a:solidFill>
              </a:rPr>
              <a:t> </a:t>
            </a:r>
          </a:p>
          <a:p>
            <a:pPr algn="ctr"/>
            <a:r>
              <a:rPr lang="en-US" sz="1200" dirty="0" smtClean="0">
                <a:solidFill>
                  <a:schemeClr val="bg1"/>
                </a:solidFill>
                <a:hlinkClick r:id="rId3" action="ppaction://hlinkfile"/>
              </a:rPr>
              <a:t>Lee, Russell, 1903-1986,</a:t>
            </a:r>
            <a:r>
              <a:rPr lang="en-US" sz="1200" dirty="0" smtClean="0">
                <a:solidFill>
                  <a:schemeClr val="bg1"/>
                </a:solidFill>
              </a:rPr>
              <a:t> photographer.</a:t>
            </a:r>
            <a:r>
              <a:rPr lang="en-US" sz="1200" b="1" dirty="0" smtClean="0"/>
              <a:t> </a:t>
            </a:r>
          </a:p>
          <a:p>
            <a:endParaRPr lang="en-US" sz="1200" b="1" dirty="0" smtClean="0"/>
          </a:p>
          <a:p>
            <a:pPr algn="ctr"/>
            <a:r>
              <a:rPr lang="en-US" sz="1200" b="1" dirty="0" smtClean="0">
                <a:solidFill>
                  <a:schemeClr val="bg1"/>
                </a:solidFill>
              </a:rPr>
              <a:t>DIGITAL ID</a:t>
            </a:r>
            <a:r>
              <a:rPr lang="en-US" sz="1200" dirty="0" smtClean="0">
                <a:solidFill>
                  <a:schemeClr val="bg1"/>
                </a:solidFill>
              </a:rPr>
              <a:t/>
            </a:r>
            <a:br>
              <a:rPr lang="en-US" sz="1200" dirty="0" smtClean="0">
                <a:solidFill>
                  <a:schemeClr val="bg1"/>
                </a:solidFill>
              </a:rPr>
            </a:br>
            <a:r>
              <a:rPr lang="en-US" sz="1200" dirty="0" smtClean="0">
                <a:solidFill>
                  <a:schemeClr val="bg1"/>
                </a:solidFill>
              </a:rPr>
              <a:t>(</a:t>
            </a:r>
            <a:r>
              <a:rPr lang="en-US" sz="1200" dirty="0" smtClean="0">
                <a:solidFill>
                  <a:schemeClr val="bg1"/>
                </a:solidFill>
                <a:hlinkClick r:id="rId4" action="ppaction://hlinkfile"/>
              </a:rPr>
              <a:t>intermediary roll film</a:t>
            </a:r>
            <a:r>
              <a:rPr lang="en-US" sz="1200" dirty="0" smtClean="0">
                <a:solidFill>
                  <a:schemeClr val="bg1"/>
                </a:solidFill>
              </a:rPr>
              <a:t>) </a:t>
            </a:r>
            <a:r>
              <a:rPr lang="en-US" sz="1200" dirty="0" err="1" smtClean="0">
                <a:solidFill>
                  <a:schemeClr val="bg1"/>
                </a:solidFill>
              </a:rPr>
              <a:t>fsa</a:t>
            </a:r>
            <a:r>
              <a:rPr lang="en-US" sz="1200" dirty="0" smtClean="0">
                <a:solidFill>
                  <a:schemeClr val="bg1"/>
                </a:solidFill>
              </a:rPr>
              <a:t> 8c51243 http://hdl.loc.gov/loc.pnp/fsa.8c51243 </a:t>
            </a:r>
            <a:br>
              <a:rPr lang="en-US" sz="1200" dirty="0" smtClean="0">
                <a:solidFill>
                  <a:schemeClr val="bg1"/>
                </a:solidFill>
              </a:rPr>
            </a:br>
            <a:endParaRPr lang="en-US" sz="1200" dirty="0" smtClean="0">
              <a:solidFill>
                <a:schemeClr val="bg1"/>
              </a:solidFill>
            </a:endParaRPr>
          </a:p>
          <a:p>
            <a:endParaRPr lang="en-US" sz="1200" dirty="0" smtClean="0">
              <a:solidFill>
                <a:schemeClr val="bg1"/>
              </a:solidFill>
            </a:endParaRPr>
          </a:p>
          <a:p>
            <a:endParaRPr lang="en-US" sz="1200" dirty="0" smtClean="0">
              <a:solidFill>
                <a:schemeClr val="bg1"/>
              </a:solidFill>
            </a:endParaRPr>
          </a:p>
          <a:p>
            <a:endParaRPr lang="en-US" sz="1200" dirty="0" smtClean="0">
              <a:solidFill>
                <a:schemeClr val="bg1"/>
              </a:solidFill>
            </a:endParaRPr>
          </a:p>
          <a:p>
            <a:endParaRPr lang="en-US" sz="1200" dirty="0">
              <a:solidFill>
                <a:schemeClr val="bg1"/>
              </a:solidFill>
            </a:endParaRPr>
          </a:p>
        </p:txBody>
      </p:sp>
      <p:sp>
        <p:nvSpPr>
          <p:cNvPr id="6" name="Rectangle 5"/>
          <p:cNvSpPr/>
          <p:nvPr/>
        </p:nvSpPr>
        <p:spPr>
          <a:xfrm>
            <a:off x="2667000" y="4038600"/>
            <a:ext cx="3505200" cy="461665"/>
          </a:xfrm>
          <a:prstGeom prst="rect">
            <a:avLst/>
          </a:prstGeom>
        </p:spPr>
        <p:txBody>
          <a:bodyPr wrap="square">
            <a:spAutoFit/>
          </a:bodyPr>
          <a:lstStyle/>
          <a:p>
            <a:r>
              <a:rPr lang="en-US" sz="1200" b="1" dirty="0" smtClean="0">
                <a:solidFill>
                  <a:schemeClr val="bg1"/>
                </a:solidFill>
              </a:rPr>
              <a:t>CREATED/PUBLISHED</a:t>
            </a:r>
            <a:r>
              <a:rPr lang="en-US" sz="1200" dirty="0" smtClean="0">
                <a:solidFill>
                  <a:schemeClr val="bg1"/>
                </a:solidFill>
              </a:rPr>
              <a:t/>
            </a:r>
            <a:br>
              <a:rPr lang="en-US" sz="1200" dirty="0" smtClean="0">
                <a:solidFill>
                  <a:schemeClr val="bg1"/>
                </a:solidFill>
              </a:rPr>
            </a:br>
            <a:r>
              <a:rPr lang="en-US" sz="1200" dirty="0" smtClean="0">
                <a:solidFill>
                  <a:schemeClr val="bg1"/>
                </a:solidFill>
              </a:rPr>
              <a:t>1937 Apr.</a:t>
            </a:r>
            <a:endParaRPr lang="en-US" sz="1200"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20000"/>
          </a:bodyPr>
          <a:lstStyle/>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endParaRPr>
          </a:p>
          <a:p>
            <a:endParaRPr lang="en-US" sz="1200" b="1" dirty="0" smtClean="0">
              <a:solidFill>
                <a:schemeClr val="bg1"/>
              </a:solidFill>
            </a:endParaRPr>
          </a:p>
          <a:p>
            <a:endParaRPr lang="en-US" sz="1200" b="1" dirty="0" smtClean="0">
              <a:solidFill>
                <a:schemeClr val="bg1"/>
              </a:solidFill>
            </a:endParaRPr>
          </a:p>
          <a:p>
            <a:r>
              <a:rPr lang="en-US" sz="1200" b="1" dirty="0" smtClean="0">
                <a:solidFill>
                  <a:schemeClr val="bg1"/>
                </a:solidFill>
              </a:rPr>
              <a:t>[Mary Todd Lincoln, wife of Abraham Lincoln. Three-quarter length portrait, seated, facing front].</a:t>
            </a:r>
            <a:r>
              <a:rPr lang="en-US" sz="1200" dirty="0" smtClean="0">
                <a:solidFill>
                  <a:schemeClr val="bg1"/>
                </a:solidFill>
              </a:rPr>
              <a:t> </a:t>
            </a:r>
          </a:p>
          <a:p>
            <a:pPr>
              <a:buNone/>
            </a:pPr>
            <a:r>
              <a:rPr lang="en-US" sz="1200" dirty="0" smtClean="0">
                <a:solidFill>
                  <a:schemeClr val="bg1"/>
                </a:solidFill>
                <a:hlinkClick r:id="rId2" action="ppaction://hlinkfile"/>
              </a:rPr>
              <a:t> Shepherd, Nicolas H.,</a:t>
            </a:r>
            <a:r>
              <a:rPr lang="en-US" sz="1200" dirty="0" smtClean="0">
                <a:solidFill>
                  <a:schemeClr val="bg1"/>
                </a:solidFill>
              </a:rPr>
              <a:t> photographer.</a:t>
            </a:r>
            <a:br>
              <a:rPr lang="en-US" sz="1200" dirty="0" smtClean="0">
                <a:solidFill>
                  <a:schemeClr val="bg1"/>
                </a:solidFill>
              </a:rPr>
            </a:br>
            <a:endParaRPr lang="en-US" sz="1200" dirty="0" smtClean="0">
              <a:solidFill>
                <a:schemeClr val="bg1"/>
              </a:solidFill>
            </a:endParaRPr>
          </a:p>
          <a:p>
            <a:pPr>
              <a:buNone/>
            </a:pPr>
            <a:endParaRPr lang="en-US" sz="1200" b="1" dirty="0" smtClean="0">
              <a:solidFill>
                <a:schemeClr val="bg1"/>
              </a:solidFill>
              <a:latin typeface="Adobe Caslon Pro Bold" pitchFamily="18" charset="0"/>
            </a:endParaRPr>
          </a:p>
          <a:p>
            <a:r>
              <a:rPr lang="en-US" sz="1200" b="1" dirty="0" smtClean="0">
                <a:solidFill>
                  <a:schemeClr val="bg1"/>
                </a:solidFill>
                <a:latin typeface="Adobe Caslon Pro Bold" pitchFamily="18" charset="0"/>
              </a:rPr>
              <a:t>DIGITAL ID</a:t>
            </a:r>
            <a:r>
              <a:rPr lang="en-US" sz="1200" dirty="0" smtClean="0">
                <a:solidFill>
                  <a:schemeClr val="bg1"/>
                </a:solidFill>
                <a:latin typeface="Adobe Caslon Pro Bold" pitchFamily="18" charset="0"/>
              </a:rPr>
              <a:t/>
            </a:r>
            <a:br>
              <a:rPr lang="en-US" sz="1200" dirty="0" smtClean="0">
                <a:solidFill>
                  <a:schemeClr val="bg1"/>
                </a:solidFill>
                <a:latin typeface="Adobe Caslon Pro Bold" pitchFamily="18" charset="0"/>
              </a:rPr>
            </a:br>
            <a:r>
              <a:rPr lang="en-US" sz="1200" dirty="0" smtClean="0">
                <a:solidFill>
                  <a:schemeClr val="bg1"/>
                </a:solidFill>
                <a:latin typeface="Adobe Caslon Pro Bold" pitchFamily="18" charset="0"/>
              </a:rPr>
              <a:t>(</a:t>
            </a:r>
            <a:r>
              <a:rPr lang="en-US" sz="1200" dirty="0" smtClean="0">
                <a:solidFill>
                  <a:schemeClr val="bg1"/>
                </a:solidFill>
                <a:latin typeface="Adobe Caslon Pro Bold" pitchFamily="18" charset="0"/>
                <a:hlinkClick r:id="rId3" action="ppaction://hlinkfile"/>
              </a:rPr>
              <a:t>digital file from color film copy transparency</a:t>
            </a:r>
            <a:r>
              <a:rPr lang="en-US" sz="1200" dirty="0" smtClean="0">
                <a:solidFill>
                  <a:schemeClr val="bg1"/>
                </a:solidFill>
                <a:latin typeface="Adobe Caslon Pro Bold" pitchFamily="18" charset="0"/>
              </a:rPr>
              <a:t>) </a:t>
            </a:r>
            <a:r>
              <a:rPr lang="en-US" sz="1200" dirty="0" err="1" smtClean="0">
                <a:solidFill>
                  <a:schemeClr val="bg1"/>
                </a:solidFill>
                <a:latin typeface="Adobe Caslon Pro Bold" pitchFamily="18" charset="0"/>
              </a:rPr>
              <a:t>cph</a:t>
            </a:r>
            <a:r>
              <a:rPr lang="en-US" sz="1200" dirty="0" smtClean="0">
                <a:solidFill>
                  <a:schemeClr val="bg1"/>
                </a:solidFill>
                <a:latin typeface="Adobe Caslon Pro Bold" pitchFamily="18" charset="0"/>
              </a:rPr>
              <a:t> 3g06189 </a:t>
            </a:r>
            <a:r>
              <a:rPr lang="en-US" sz="1200" dirty="0" smtClean="0">
                <a:solidFill>
                  <a:schemeClr val="bg1"/>
                </a:solidFill>
                <a:latin typeface="Adobe Caslon Pro Bold" pitchFamily="18" charset="0"/>
                <a:hlinkClick r:id="rId4"/>
              </a:rPr>
              <a:t>http://hdl.loc.gov/loc.pnp/cph.3g06189</a:t>
            </a:r>
            <a:endParaRPr lang="en-US" sz="1200" dirty="0" smtClean="0">
              <a:solidFill>
                <a:schemeClr val="bg1"/>
              </a:solidFill>
              <a:latin typeface="Adobe Caslon Pro Bold" pitchFamily="18" charset="0"/>
            </a:endParaRPr>
          </a:p>
          <a:p>
            <a:r>
              <a:rPr lang="en-US" sz="1200" dirty="0" smtClean="0">
                <a:solidFill>
                  <a:schemeClr val="bg1"/>
                </a:solidFill>
                <a:latin typeface="Adobe Caslon Pro Bold" pitchFamily="18" charset="0"/>
              </a:rPr>
              <a:t> </a:t>
            </a:r>
            <a:endParaRPr lang="en-US" sz="1200" dirty="0">
              <a:solidFill>
                <a:schemeClr val="bg1"/>
              </a:solidFill>
              <a:latin typeface="Adobe Caslon Pro Bold" pitchFamily="18" charset="0"/>
            </a:endParaRPr>
          </a:p>
        </p:txBody>
      </p:sp>
      <p:pic>
        <p:nvPicPr>
          <p:cNvPr id="4" name="Picture 3" descr="law 4.jpg"/>
          <p:cNvPicPr>
            <a:picLocks noChangeAspect="1"/>
          </p:cNvPicPr>
          <p:nvPr/>
        </p:nvPicPr>
        <p:blipFill>
          <a:blip r:embed="rId5" cstate="print"/>
          <a:stretch>
            <a:fillRect/>
          </a:stretch>
        </p:blipFill>
        <p:spPr>
          <a:xfrm>
            <a:off x="1981200" y="304800"/>
            <a:ext cx="5181600" cy="4419600"/>
          </a:xfrm>
          <a:prstGeom prst="rect">
            <a:avLst/>
          </a:prstGeom>
        </p:spPr>
      </p:pic>
      <p:sp>
        <p:nvSpPr>
          <p:cNvPr id="5" name="Rectangle 4"/>
          <p:cNvSpPr/>
          <p:nvPr/>
        </p:nvSpPr>
        <p:spPr>
          <a:xfrm>
            <a:off x="0" y="1524000"/>
            <a:ext cx="2057400" cy="461665"/>
          </a:xfrm>
          <a:prstGeom prst="rect">
            <a:avLst/>
          </a:prstGeom>
        </p:spPr>
        <p:txBody>
          <a:bodyPr wrap="square">
            <a:spAutoFit/>
          </a:bodyPr>
          <a:lstStyle/>
          <a:p>
            <a:r>
              <a:rPr lang="en-US" sz="1200" b="1" dirty="0" smtClean="0">
                <a:solidFill>
                  <a:schemeClr val="bg1"/>
                </a:solidFill>
              </a:rPr>
              <a:t>CREATED/PUBLISHED</a:t>
            </a:r>
            <a:r>
              <a:rPr lang="en-US" sz="1200" dirty="0" smtClean="0">
                <a:solidFill>
                  <a:schemeClr val="bg1"/>
                </a:solidFill>
              </a:rPr>
              <a:t/>
            </a:r>
            <a:br>
              <a:rPr lang="en-US" sz="1200" dirty="0" smtClean="0">
                <a:solidFill>
                  <a:schemeClr val="bg1"/>
                </a:solidFill>
              </a:rPr>
            </a:br>
            <a:r>
              <a:rPr lang="en-US" sz="1200" dirty="0" smtClean="0">
                <a:solidFill>
                  <a:schemeClr val="bg1"/>
                </a:solidFill>
              </a:rPr>
              <a:t>[1846 or 1847]</a:t>
            </a:r>
            <a:endParaRPr lang="en-US" sz="1200" dirty="0">
              <a:solidFill>
                <a:schemeClr val="bg1"/>
              </a:solidFill>
            </a:endParaRPr>
          </a:p>
        </p:txBody>
      </p:sp>
    </p:spTree>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pPr>
              <a:buNone/>
            </a:pPr>
            <a:endParaRPr lang="en-US" sz="1200" b="1" dirty="0" smtClean="0">
              <a:solidFill>
                <a:schemeClr val="bg1"/>
              </a:solidFill>
              <a:latin typeface="Adobe Caslon Pro Bold" pitchFamily="18" charset="0"/>
            </a:endParaRPr>
          </a:p>
          <a:p>
            <a:r>
              <a:rPr lang="en-US" sz="1200" b="1" dirty="0" smtClean="0">
                <a:solidFill>
                  <a:schemeClr val="bg1"/>
                </a:solidFill>
              </a:rPr>
              <a:t>SUMMARY</a:t>
            </a:r>
            <a:r>
              <a:rPr lang="en-US" sz="1200" dirty="0" smtClean="0">
                <a:solidFill>
                  <a:schemeClr val="bg1"/>
                </a:solidFill>
              </a:rPr>
              <a:t/>
            </a:r>
            <a:br>
              <a:rPr lang="en-US" sz="1200" dirty="0" smtClean="0">
                <a:solidFill>
                  <a:schemeClr val="bg1"/>
                </a:solidFill>
              </a:rPr>
            </a:br>
            <a:r>
              <a:rPr lang="en-US" sz="1200" dirty="0" smtClean="0">
                <a:solidFill>
                  <a:schemeClr val="bg1"/>
                </a:solidFill>
              </a:rPr>
              <a:t>This daguerreotype is the earliest-known photograph of Abraham </a:t>
            </a:r>
            <a:r>
              <a:rPr lang="en-US" sz="1200" b="1" dirty="0" smtClean="0">
                <a:solidFill>
                  <a:schemeClr val="bg1"/>
                </a:solidFill>
              </a:rPr>
              <a:t>Lincoln</a:t>
            </a:r>
            <a:r>
              <a:rPr lang="en-US" sz="1200" dirty="0" smtClean="0">
                <a:solidFill>
                  <a:schemeClr val="bg1"/>
                </a:solidFill>
              </a:rPr>
              <a:t>, taken at age 37 when he was </a:t>
            </a:r>
            <a:r>
              <a:rPr lang="en-US" sz="1200" b="1" dirty="0" smtClean="0">
                <a:solidFill>
                  <a:schemeClr val="bg1"/>
                </a:solidFill>
              </a:rPr>
              <a:t>a</a:t>
            </a:r>
            <a:r>
              <a:rPr lang="en-US" sz="1200" dirty="0" smtClean="0">
                <a:solidFill>
                  <a:schemeClr val="bg1"/>
                </a:solidFill>
              </a:rPr>
              <a:t> frontier lawyer </a:t>
            </a:r>
            <a:r>
              <a:rPr lang="en-US" sz="1200" b="1" dirty="0" smtClean="0">
                <a:solidFill>
                  <a:schemeClr val="bg1"/>
                </a:solidFill>
              </a:rPr>
              <a:t>in</a:t>
            </a:r>
            <a:r>
              <a:rPr lang="en-US" sz="1200" dirty="0" smtClean="0">
                <a:solidFill>
                  <a:schemeClr val="bg1"/>
                </a:solidFill>
              </a:rPr>
              <a:t> Springfield and Congressman-elect from Illinois. (Source: </a:t>
            </a:r>
            <a:r>
              <a:rPr lang="en-US" sz="1200" dirty="0" err="1" smtClean="0">
                <a:solidFill>
                  <a:schemeClr val="bg1"/>
                </a:solidFill>
              </a:rPr>
              <a:t>Ostendorf</a:t>
            </a:r>
            <a:r>
              <a:rPr lang="en-US" sz="1200" dirty="0" smtClean="0">
                <a:solidFill>
                  <a:schemeClr val="bg1"/>
                </a:solidFill>
              </a:rPr>
              <a:t>, p. 4)</a:t>
            </a:r>
            <a:endParaRPr lang="en-US" sz="1200" b="1" dirty="0" smtClean="0">
              <a:solidFill>
                <a:schemeClr val="bg1"/>
              </a:solidFill>
              <a:latin typeface="Adobe Caslon Pro Bold" pitchFamily="18" charset="0"/>
            </a:endParaRPr>
          </a:p>
          <a:p>
            <a:endParaRPr lang="en-US" sz="1200" b="1" dirty="0" smtClean="0">
              <a:solidFill>
                <a:schemeClr val="bg1"/>
              </a:solidFill>
              <a:latin typeface="Adobe Caslon Pro Bold" pitchFamily="18" charset="0"/>
            </a:endParaRPr>
          </a:p>
          <a:p>
            <a:r>
              <a:rPr lang="en-US" sz="1200" b="1" dirty="0" smtClean="0">
                <a:solidFill>
                  <a:schemeClr val="bg1"/>
                </a:solidFill>
                <a:latin typeface="Adobe Caslon Pro Bold" pitchFamily="18" charset="0"/>
              </a:rPr>
              <a:t>DIGITAL ID</a:t>
            </a:r>
            <a:r>
              <a:rPr lang="en-US" sz="1200" dirty="0" smtClean="0">
                <a:solidFill>
                  <a:schemeClr val="bg1"/>
                </a:solidFill>
                <a:latin typeface="Adobe Caslon Pro Bold" pitchFamily="18" charset="0"/>
              </a:rPr>
              <a:t/>
            </a:r>
            <a:br>
              <a:rPr lang="en-US" sz="1200" dirty="0" smtClean="0">
                <a:solidFill>
                  <a:schemeClr val="bg1"/>
                </a:solidFill>
                <a:latin typeface="Adobe Caslon Pro Bold" pitchFamily="18" charset="0"/>
              </a:rPr>
            </a:br>
            <a:r>
              <a:rPr lang="en-US" sz="1200" dirty="0" smtClean="0">
                <a:solidFill>
                  <a:schemeClr val="bg1"/>
                </a:solidFill>
                <a:latin typeface="Adobe Caslon Pro Bold" pitchFamily="18" charset="0"/>
              </a:rPr>
              <a:t>(</a:t>
            </a:r>
            <a:r>
              <a:rPr lang="en-US" sz="1200" dirty="0" smtClean="0">
                <a:solidFill>
                  <a:schemeClr val="bg1"/>
                </a:solidFill>
                <a:latin typeface="Adobe Caslon Pro Bold" pitchFamily="18" charset="0"/>
                <a:hlinkClick r:id="rId2" action="ppaction://hlinkfile"/>
              </a:rPr>
              <a:t>digital file from color film copy transparency post-1992</a:t>
            </a:r>
            <a:r>
              <a:rPr lang="en-US" sz="1200" dirty="0" smtClean="0">
                <a:solidFill>
                  <a:schemeClr val="bg1"/>
                </a:solidFill>
                <a:latin typeface="Adobe Caslon Pro Bold" pitchFamily="18" charset="0"/>
              </a:rPr>
              <a:t>) </a:t>
            </a:r>
            <a:r>
              <a:rPr lang="en-US" sz="1200" dirty="0" err="1" smtClean="0">
                <a:solidFill>
                  <a:schemeClr val="bg1"/>
                </a:solidFill>
                <a:latin typeface="Adobe Caslon Pro Bold" pitchFamily="18" charset="0"/>
              </a:rPr>
              <a:t>cph</a:t>
            </a:r>
            <a:r>
              <a:rPr lang="en-US" sz="1200" dirty="0" smtClean="0">
                <a:solidFill>
                  <a:schemeClr val="bg1"/>
                </a:solidFill>
                <a:latin typeface="Adobe Caslon Pro Bold" pitchFamily="18" charset="0"/>
              </a:rPr>
              <a:t> 3g02439 </a:t>
            </a:r>
            <a:r>
              <a:rPr lang="en-US" sz="1200" dirty="0" smtClean="0">
                <a:solidFill>
                  <a:schemeClr val="bg1"/>
                </a:solidFill>
                <a:latin typeface="Adobe Caslon Pro Bold" pitchFamily="18" charset="0"/>
                <a:hlinkClick r:id="rId3"/>
              </a:rPr>
              <a:t>http://hdl.loc.gov/loc.pnp/cph.3g02439</a:t>
            </a:r>
            <a:endParaRPr lang="en-US" sz="1200" dirty="0" smtClean="0">
              <a:solidFill>
                <a:schemeClr val="bg1"/>
              </a:solidFill>
              <a:latin typeface="Adobe Caslon Pro Bold" pitchFamily="18" charset="0"/>
            </a:endParaRPr>
          </a:p>
          <a:p>
            <a:r>
              <a:rPr lang="en-US" sz="1200" dirty="0" smtClean="0">
                <a:solidFill>
                  <a:schemeClr val="bg1"/>
                </a:solidFill>
                <a:latin typeface="Adobe Caslon Pro Bold" pitchFamily="18" charset="0"/>
              </a:rPr>
              <a:t> </a:t>
            </a:r>
            <a:br>
              <a:rPr lang="en-US" sz="1200" dirty="0" smtClean="0">
                <a:solidFill>
                  <a:schemeClr val="bg1"/>
                </a:solidFill>
                <a:latin typeface="Adobe Caslon Pro Bold" pitchFamily="18" charset="0"/>
              </a:rPr>
            </a:br>
            <a:endParaRPr lang="en-US" sz="1200" dirty="0">
              <a:solidFill>
                <a:schemeClr val="bg1"/>
              </a:solidFill>
              <a:latin typeface="Adobe Caslon Pro Bold" pitchFamily="18" charset="0"/>
            </a:endParaRPr>
          </a:p>
        </p:txBody>
      </p:sp>
      <p:pic>
        <p:nvPicPr>
          <p:cNvPr id="4" name="Picture 3" descr="law 5.jpg"/>
          <p:cNvPicPr>
            <a:picLocks noChangeAspect="1"/>
          </p:cNvPicPr>
          <p:nvPr/>
        </p:nvPicPr>
        <p:blipFill>
          <a:blip r:embed="rId4" cstate="print"/>
          <a:stretch>
            <a:fillRect/>
          </a:stretch>
        </p:blipFill>
        <p:spPr>
          <a:xfrm>
            <a:off x="2133600" y="152400"/>
            <a:ext cx="5572125" cy="3962400"/>
          </a:xfrm>
          <a:prstGeom prst="rect">
            <a:avLst/>
          </a:prstGeom>
        </p:spPr>
      </p:pic>
      <p:sp>
        <p:nvSpPr>
          <p:cNvPr id="5" name="Rectangle 4"/>
          <p:cNvSpPr/>
          <p:nvPr/>
        </p:nvSpPr>
        <p:spPr>
          <a:xfrm>
            <a:off x="0" y="3352800"/>
            <a:ext cx="3200400" cy="461665"/>
          </a:xfrm>
          <a:prstGeom prst="rect">
            <a:avLst/>
          </a:prstGeom>
        </p:spPr>
        <p:txBody>
          <a:bodyPr wrap="square">
            <a:spAutoFit/>
          </a:bodyPr>
          <a:lstStyle/>
          <a:p>
            <a:r>
              <a:rPr lang="en-US" sz="1200" b="1" dirty="0" smtClean="0">
                <a:solidFill>
                  <a:schemeClr val="bg1"/>
                </a:solidFill>
              </a:rPr>
              <a:t>CREATED/PUBLISHED</a:t>
            </a:r>
            <a:r>
              <a:rPr lang="en-US" sz="1200" dirty="0" smtClean="0">
                <a:solidFill>
                  <a:schemeClr val="bg1"/>
                </a:solidFill>
              </a:rPr>
              <a:t/>
            </a:r>
            <a:br>
              <a:rPr lang="en-US" sz="1200" dirty="0" smtClean="0">
                <a:solidFill>
                  <a:schemeClr val="bg1"/>
                </a:solidFill>
              </a:rPr>
            </a:br>
            <a:r>
              <a:rPr lang="en-US" sz="1200" dirty="0" smtClean="0">
                <a:solidFill>
                  <a:schemeClr val="bg1"/>
                </a:solidFill>
              </a:rPr>
              <a:t>[Springfield, Ill., 1846 or 1847]</a:t>
            </a:r>
            <a:endParaRPr lang="en-US" sz="1200" dirty="0">
              <a:solidFill>
                <a:schemeClr val="bg1"/>
              </a:solidFill>
            </a:endParaRPr>
          </a:p>
        </p:txBody>
      </p:sp>
    </p:spTree>
  </p:cSld>
  <p:clrMapOvr>
    <a:masterClrMapping/>
  </p:clrMapOvr>
  <p:transition>
    <p:wipe dir="d"/>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82</TotalTime>
  <Words>170</Words>
  <Application>Microsoft Office PowerPoint</Application>
  <PresentationFormat>On-screen Show (4:3)</PresentationFormat>
  <Paragraphs>112</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Apex</vt:lpstr>
      <vt:lpstr>Abraham Lincoln</vt:lpstr>
      <vt:lpstr>Case #1</vt:lpstr>
      <vt:lpstr>Case #2</vt:lpstr>
      <vt:lpstr>Case #3</vt:lpstr>
      <vt:lpstr>Pictures</vt:lpstr>
      <vt:lpstr>Slide 6</vt:lpstr>
      <vt:lpstr>Slide 7</vt:lpstr>
      <vt:lpstr>Slide 8</vt:lpstr>
      <vt:lpstr>Slide 9</vt:lpstr>
      <vt:lpstr>Slide 10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Abraham Lincoln</dc:title>
  <dc:creator>Windows User</dc:creator>
  <cp:lastModifiedBy>Windows User</cp:lastModifiedBy>
  <cp:revision>12</cp:revision>
  <dcterms:created xsi:type="dcterms:W3CDTF">2012-11-19T17:01:09Z</dcterms:created>
  <dcterms:modified xsi:type="dcterms:W3CDTF">2012-11-26T17:07:00Z</dcterms:modified>
</cp:coreProperties>
</file>